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3" r:id="rId1"/>
    <p:sldMasterId id="2147484196" r:id="rId2"/>
  </p:sldMasterIdLst>
  <p:notesMasterIdLst>
    <p:notesMasterId r:id="rId16"/>
  </p:notesMasterIdLst>
  <p:sldIdLst>
    <p:sldId id="264" r:id="rId3"/>
    <p:sldId id="257" r:id="rId4"/>
    <p:sldId id="267" r:id="rId5"/>
    <p:sldId id="289" r:id="rId6"/>
    <p:sldId id="287" r:id="rId7"/>
    <p:sldId id="288" r:id="rId8"/>
    <p:sldId id="290" r:id="rId9"/>
    <p:sldId id="291" r:id="rId10"/>
    <p:sldId id="292" r:id="rId11"/>
    <p:sldId id="268" r:id="rId12"/>
    <p:sldId id="285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339933"/>
    <a:srgbClr val="008000"/>
    <a:srgbClr val="FDF449"/>
    <a:srgbClr val="A5A5A5"/>
    <a:srgbClr val="FEF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COVID19\Michgan_Coun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R\COVID19\Michgan_Count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n-US" sz="1400" b="1">
                <a:latin typeface="Arial Black" panose="020B0A04020102020204" pitchFamily="34" charset="0"/>
              </a:rPr>
              <a:t>COVID-19 Deaths</a:t>
            </a:r>
            <a:r>
              <a:rPr lang="en-US" sz="1400" b="1" baseline="0">
                <a:latin typeface="Arial Black" panose="020B0A04020102020204" pitchFamily="34" charset="0"/>
              </a:rPr>
              <a:t> per 100,000 Residents</a:t>
            </a:r>
            <a:endParaRPr lang="en-US" sz="1400" b="1">
              <a:latin typeface="Arial Black" panose="020B0A040201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'4.27'!$H$4:$H$7</c:f>
              <c:strCache>
                <c:ptCount val="4"/>
                <c:pt idx="0">
                  <c:v>Michigan</c:v>
                </c:pt>
                <c:pt idx="1">
                  <c:v>Suburbs</c:v>
                </c:pt>
                <c:pt idx="2">
                  <c:v>Detroit</c:v>
                </c:pt>
                <c:pt idx="3">
                  <c:v>Rest of Michigan</c:v>
                </c:pt>
              </c:strCache>
            </c:strRef>
          </c:cat>
          <c:val>
            <c:numRef>
              <c:f>'4.27'!$K$4:$K$7</c:f>
              <c:numCache>
                <c:formatCode>#,##0.0</c:formatCode>
                <c:ptCount val="4"/>
                <c:pt idx="0">
                  <c:v>35.716431360769</c:v>
                </c:pt>
                <c:pt idx="1">
                  <c:v>59.845393167089895</c:v>
                </c:pt>
                <c:pt idx="2">
                  <c:v>146.87911610883327</c:v>
                </c:pt>
                <c:pt idx="3">
                  <c:v>10.792537459849386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8-4A3F-8672-BC4CACCAAD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4146200"/>
        <c:axId val="424141280"/>
      </c:barChart>
      <c:catAx>
        <c:axId val="42414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141280"/>
        <c:crosses val="autoZero"/>
        <c:auto val="1"/>
        <c:lblAlgn val="ctr"/>
        <c:lblOffset val="100"/>
        <c:noMultiLvlLbl val="0"/>
      </c:catAx>
      <c:valAx>
        <c:axId val="42414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14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/>
              <a:t>COVID-19</a:t>
            </a:r>
            <a:r>
              <a:rPr lang="en-US" sz="800" baseline="0"/>
              <a:t> Pandemic in the Detroit Metropolitan Area</a:t>
            </a:r>
            <a:br>
              <a:rPr lang="en-US" sz="800" baseline="0"/>
            </a:br>
            <a:r>
              <a:rPr lang="en-US" sz="800" baseline="0"/>
              <a:t>Deaths per 1,000,000 Residents</a:t>
            </a:r>
            <a:endParaRPr lang="en-US" sz="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617116820908302E-2"/>
          <c:y val="0.12259399200331277"/>
          <c:w val="0.93375974590337329"/>
          <c:h val="0.80784926227381526"/>
        </c:manualLayout>
      </c:layout>
      <c:scatterChart>
        <c:scatterStyle val="lineMarker"/>
        <c:varyColors val="0"/>
        <c:ser>
          <c:idx val="0"/>
          <c:order val="0"/>
          <c:tx>
            <c:strRef>
              <c:f>Trends!$Q$1</c:f>
              <c:strCache>
                <c:ptCount val="1"/>
                <c:pt idx="0">
                  <c:v>Detroit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28575">
                <a:noFill/>
              </a:ln>
              <a:effectLst/>
            </c:spPr>
          </c:marker>
          <c:xVal>
            <c:numRef>
              <c:f>Trends!$P$5:$P$89</c:f>
              <c:numCache>
                <c:formatCode>m/d;@</c:formatCode>
                <c:ptCount val="85"/>
                <c:pt idx="0">
                  <c:v>43908</c:v>
                </c:pt>
                <c:pt idx="1">
                  <c:v>43909</c:v>
                </c:pt>
                <c:pt idx="2">
                  <c:v>43910</c:v>
                </c:pt>
                <c:pt idx="3">
                  <c:v>43911</c:v>
                </c:pt>
                <c:pt idx="4">
                  <c:v>43912</c:v>
                </c:pt>
                <c:pt idx="5">
                  <c:v>43913</c:v>
                </c:pt>
                <c:pt idx="6">
                  <c:v>43914</c:v>
                </c:pt>
                <c:pt idx="7">
                  <c:v>43915</c:v>
                </c:pt>
                <c:pt idx="8">
                  <c:v>43916</c:v>
                </c:pt>
                <c:pt idx="9">
                  <c:v>43917</c:v>
                </c:pt>
                <c:pt idx="10">
                  <c:v>43918</c:v>
                </c:pt>
                <c:pt idx="11">
                  <c:v>43919</c:v>
                </c:pt>
                <c:pt idx="12">
                  <c:v>43920</c:v>
                </c:pt>
                <c:pt idx="13">
                  <c:v>43921</c:v>
                </c:pt>
                <c:pt idx="14">
                  <c:v>43922</c:v>
                </c:pt>
                <c:pt idx="15">
                  <c:v>43923</c:v>
                </c:pt>
                <c:pt idx="16">
                  <c:v>43924</c:v>
                </c:pt>
                <c:pt idx="17">
                  <c:v>43925</c:v>
                </c:pt>
                <c:pt idx="18">
                  <c:v>43926</c:v>
                </c:pt>
                <c:pt idx="19">
                  <c:v>43927</c:v>
                </c:pt>
                <c:pt idx="20">
                  <c:v>43928</c:v>
                </c:pt>
                <c:pt idx="21">
                  <c:v>43929</c:v>
                </c:pt>
                <c:pt idx="22">
                  <c:v>43930</c:v>
                </c:pt>
                <c:pt idx="23">
                  <c:v>43931</c:v>
                </c:pt>
                <c:pt idx="24">
                  <c:v>43932</c:v>
                </c:pt>
                <c:pt idx="25">
                  <c:v>43933</c:v>
                </c:pt>
                <c:pt idx="26">
                  <c:v>43934</c:v>
                </c:pt>
                <c:pt idx="27">
                  <c:v>43935</c:v>
                </c:pt>
                <c:pt idx="28">
                  <c:v>43936</c:v>
                </c:pt>
                <c:pt idx="29">
                  <c:v>43937</c:v>
                </c:pt>
                <c:pt idx="30">
                  <c:v>43938</c:v>
                </c:pt>
                <c:pt idx="31">
                  <c:v>43939</c:v>
                </c:pt>
                <c:pt idx="32">
                  <c:v>43940</c:v>
                </c:pt>
                <c:pt idx="33">
                  <c:v>43941</c:v>
                </c:pt>
                <c:pt idx="34">
                  <c:v>43942</c:v>
                </c:pt>
                <c:pt idx="35">
                  <c:v>43943</c:v>
                </c:pt>
                <c:pt idx="36">
                  <c:v>43944</c:v>
                </c:pt>
                <c:pt idx="37">
                  <c:v>43945</c:v>
                </c:pt>
                <c:pt idx="38">
                  <c:v>43946</c:v>
                </c:pt>
                <c:pt idx="39">
                  <c:v>43947</c:v>
                </c:pt>
                <c:pt idx="40">
                  <c:v>43948</c:v>
                </c:pt>
                <c:pt idx="41">
                  <c:v>43949</c:v>
                </c:pt>
                <c:pt idx="42">
                  <c:v>43950</c:v>
                </c:pt>
                <c:pt idx="43">
                  <c:v>43951</c:v>
                </c:pt>
                <c:pt idx="44">
                  <c:v>43952</c:v>
                </c:pt>
                <c:pt idx="45">
                  <c:v>43953</c:v>
                </c:pt>
                <c:pt idx="46">
                  <c:v>43954</c:v>
                </c:pt>
                <c:pt idx="47">
                  <c:v>43955</c:v>
                </c:pt>
                <c:pt idx="48">
                  <c:v>43956</c:v>
                </c:pt>
                <c:pt idx="49">
                  <c:v>43957</c:v>
                </c:pt>
                <c:pt idx="50">
                  <c:v>43958</c:v>
                </c:pt>
                <c:pt idx="51">
                  <c:v>43959</c:v>
                </c:pt>
                <c:pt idx="52">
                  <c:v>43960</c:v>
                </c:pt>
                <c:pt idx="53">
                  <c:v>43961</c:v>
                </c:pt>
                <c:pt idx="54">
                  <c:v>43962</c:v>
                </c:pt>
                <c:pt idx="55">
                  <c:v>43963</c:v>
                </c:pt>
                <c:pt idx="56">
                  <c:v>43964</c:v>
                </c:pt>
                <c:pt idx="57">
                  <c:v>43965</c:v>
                </c:pt>
                <c:pt idx="58">
                  <c:v>43966</c:v>
                </c:pt>
                <c:pt idx="59">
                  <c:v>43967</c:v>
                </c:pt>
                <c:pt idx="60">
                  <c:v>43968</c:v>
                </c:pt>
                <c:pt idx="61">
                  <c:v>43969</c:v>
                </c:pt>
                <c:pt idx="62">
                  <c:v>43970</c:v>
                </c:pt>
                <c:pt idx="63">
                  <c:v>43971</c:v>
                </c:pt>
                <c:pt idx="64">
                  <c:v>43972</c:v>
                </c:pt>
                <c:pt idx="65">
                  <c:v>43973</c:v>
                </c:pt>
                <c:pt idx="66">
                  <c:v>43974</c:v>
                </c:pt>
                <c:pt idx="67">
                  <c:v>43975</c:v>
                </c:pt>
                <c:pt idx="68">
                  <c:v>43976</c:v>
                </c:pt>
                <c:pt idx="69">
                  <c:v>43977</c:v>
                </c:pt>
                <c:pt idx="70">
                  <c:v>43978</c:v>
                </c:pt>
                <c:pt idx="71">
                  <c:v>43979</c:v>
                </c:pt>
                <c:pt idx="72">
                  <c:v>43980</c:v>
                </c:pt>
                <c:pt idx="73">
                  <c:v>43981</c:v>
                </c:pt>
                <c:pt idx="74">
                  <c:v>43982</c:v>
                </c:pt>
                <c:pt idx="75">
                  <c:v>43983</c:v>
                </c:pt>
                <c:pt idx="76">
                  <c:v>43984</c:v>
                </c:pt>
                <c:pt idx="77">
                  <c:v>43985</c:v>
                </c:pt>
                <c:pt idx="78">
                  <c:v>43986</c:v>
                </c:pt>
                <c:pt idx="79">
                  <c:v>43987</c:v>
                </c:pt>
                <c:pt idx="80">
                  <c:v>43988</c:v>
                </c:pt>
              </c:numCache>
            </c:numRef>
          </c:xVal>
          <c:yVal>
            <c:numRef>
              <c:f>Trends!$Q$5:$Q$89</c:f>
              <c:numCache>
                <c:formatCode>0</c:formatCode>
                <c:ptCount val="85"/>
                <c:pt idx="0">
                  <c:v>2.9732614596929809</c:v>
                </c:pt>
                <c:pt idx="1">
                  <c:v>5.9465229193859619</c:v>
                </c:pt>
                <c:pt idx="2">
                  <c:v>7.4331536492324526</c:v>
                </c:pt>
                <c:pt idx="3">
                  <c:v>11.893045838771924</c:v>
                </c:pt>
                <c:pt idx="4">
                  <c:v>16.352938028311396</c:v>
                </c:pt>
                <c:pt idx="5">
                  <c:v>26.759353137236829</c:v>
                </c:pt>
                <c:pt idx="6">
                  <c:v>43.112291165548221</c:v>
                </c:pt>
                <c:pt idx="7">
                  <c:v>52.032075544627169</c:v>
                </c:pt>
                <c:pt idx="8">
                  <c:v>74.331536492324531</c:v>
                </c:pt>
                <c:pt idx="9">
                  <c:v>104.06415108925434</c:v>
                </c:pt>
                <c:pt idx="10">
                  <c:v>150.14970371449553</c:v>
                </c:pt>
                <c:pt idx="11">
                  <c:v>185.82884123081132</c:v>
                </c:pt>
                <c:pt idx="12">
                  <c:v>231.91439385605253</c:v>
                </c:pt>
                <c:pt idx="13">
                  <c:v>286.91973086037268</c:v>
                </c:pt>
                <c:pt idx="14">
                  <c:v>356.79137516315774</c:v>
                </c:pt>
                <c:pt idx="15">
                  <c:v>417.74323508686382</c:v>
                </c:pt>
                <c:pt idx="16">
                  <c:v>477.20846428072343</c:v>
                </c:pt>
                <c:pt idx="17">
                  <c:v>521.80738617611814</c:v>
                </c:pt>
                <c:pt idx="18">
                  <c:v>575.32609245059177</c:v>
                </c:pt>
                <c:pt idx="19">
                  <c:v>636.27795237429791</c:v>
                </c:pt>
                <c:pt idx="20">
                  <c:v>695.74318156815752</c:v>
                </c:pt>
                <c:pt idx="21">
                  <c:v>749.26188784263127</c:v>
                </c:pt>
                <c:pt idx="22">
                  <c:v>826.56668579464872</c:v>
                </c:pt>
                <c:pt idx="23">
                  <c:v>877.11213060942941</c:v>
                </c:pt>
                <c:pt idx="24">
                  <c:v>945.49714418236795</c:v>
                </c:pt>
                <c:pt idx="25">
                  <c:v>1001.9891119165346</c:v>
                </c:pt>
                <c:pt idx="26">
                  <c:v>1061.4543411103941</c:v>
                </c:pt>
                <c:pt idx="27">
                  <c:v>1123.8928317639468</c:v>
                </c:pt>
                <c:pt idx="28">
                  <c:v>1178.8981687682669</c:v>
                </c:pt>
                <c:pt idx="29">
                  <c:v>1253.2297052605916</c:v>
                </c:pt>
                <c:pt idx="30">
                  <c:v>1308.2350422649117</c:v>
                </c:pt>
                <c:pt idx="31">
                  <c:v>1337.9676568618415</c:v>
                </c:pt>
                <c:pt idx="32">
                  <c:v>1378.1066865676967</c:v>
                </c:pt>
                <c:pt idx="33">
                  <c:v>1418.245716273552</c:v>
                </c:pt>
                <c:pt idx="34">
                  <c:v>1467.3045303584861</c:v>
                </c:pt>
                <c:pt idx="35">
                  <c:v>1516.3633444434204</c:v>
                </c:pt>
                <c:pt idx="36">
                  <c:v>1546.0959590403502</c:v>
                </c:pt>
                <c:pt idx="37">
                  <c:v>1580.2884658268194</c:v>
                </c:pt>
                <c:pt idx="38">
                  <c:v>1611.5077111535957</c:v>
                </c:pt>
                <c:pt idx="39">
                  <c:v>1636.780433560986</c:v>
                </c:pt>
                <c:pt idx="40">
                  <c:v>1672.4595710773019</c:v>
                </c:pt>
                <c:pt idx="41">
                  <c:v>1694.7590320249992</c:v>
                </c:pt>
                <c:pt idx="42">
                  <c:v>1714.0852315130035</c:v>
                </c:pt>
                <c:pt idx="43">
                  <c:v>1734.8980617308544</c:v>
                </c:pt>
                <c:pt idx="44">
                  <c:v>1763.1440455979377</c:v>
                </c:pt>
                <c:pt idx="45">
                  <c:v>1778.0103528964028</c:v>
                </c:pt>
                <c:pt idx="46">
                  <c:v>1795.8499216545606</c:v>
                </c:pt>
                <c:pt idx="47">
                  <c:v>1819.6360133321043</c:v>
                </c:pt>
                <c:pt idx="48">
                  <c:v>1833.0156899007227</c:v>
                </c:pt>
                <c:pt idx="49">
                  <c:v>1847.8819971991877</c:v>
                </c:pt>
                <c:pt idx="50">
                  <c:v>1868.6948274170386</c:v>
                </c:pt>
                <c:pt idx="51">
                  <c:v>1885.04776544535</c:v>
                </c:pt>
                <c:pt idx="52">
                  <c:v>1892.4809190945825</c:v>
                </c:pt>
                <c:pt idx="53">
                  <c:v>1907.3472263930473</c:v>
                </c:pt>
                <c:pt idx="54">
                  <c:v>1922.2135336915123</c:v>
                </c:pt>
                <c:pt idx="55">
                  <c:v>1931.1333180705913</c:v>
                </c:pt>
                <c:pt idx="56">
                  <c:v>1940.0531024496702</c:v>
                </c:pt>
                <c:pt idx="57">
                  <c:v>1959.3793019376744</c:v>
                </c:pt>
                <c:pt idx="58">
                  <c:v>1962.3525633973675</c:v>
                </c:pt>
                <c:pt idx="59">
                  <c:v>1966.8124555869069</c:v>
                </c:pt>
                <c:pt idx="60">
                  <c:v>1977.2188706958325</c:v>
                </c:pt>
                <c:pt idx="61">
                  <c:v>1987.6252858047578</c:v>
                </c:pt>
                <c:pt idx="62">
                  <c:v>1998.0317009136832</c:v>
                </c:pt>
                <c:pt idx="63">
                  <c:v>2005.4648545629157</c:v>
                </c:pt>
                <c:pt idx="64">
                  <c:v>2015.8712696718412</c:v>
                </c:pt>
                <c:pt idx="65">
                  <c:v>2021.8177925912271</c:v>
                </c:pt>
                <c:pt idx="66">
                  <c:v>2026.2776847807665</c:v>
                </c:pt>
                <c:pt idx="67">
                  <c:v>2030.737576970306</c:v>
                </c:pt>
                <c:pt idx="68">
                  <c:v>2041.1439920792316</c:v>
                </c:pt>
                <c:pt idx="69">
                  <c:v>2053.0370379180035</c:v>
                </c:pt>
                <c:pt idx="70">
                  <c:v>2056.0102993776964</c:v>
                </c:pt>
                <c:pt idx="71">
                  <c:v>2057.496930107543</c:v>
                </c:pt>
                <c:pt idx="72">
                  <c:v>2066.4167144866219</c:v>
                </c:pt>
                <c:pt idx="73">
                  <c:v>2070.8766066761614</c:v>
                </c:pt>
                <c:pt idx="74">
                  <c:v>2070.8766066761614</c:v>
                </c:pt>
                <c:pt idx="75">
                  <c:v>2075.3364988657008</c:v>
                </c:pt>
                <c:pt idx="76">
                  <c:v>2076.8231295955475</c:v>
                </c:pt>
                <c:pt idx="77">
                  <c:v>2076.8231295955475</c:v>
                </c:pt>
                <c:pt idx="78">
                  <c:v>2078.3097603253937</c:v>
                </c:pt>
                <c:pt idx="79">
                  <c:v>2078.3097603253937</c:v>
                </c:pt>
                <c:pt idx="80">
                  <c:v>2078.3097603253937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5D-49C9-B325-B90A6E4CA466}"/>
            </c:ext>
          </c:extLst>
        </c:ser>
        <c:ser>
          <c:idx val="1"/>
          <c:order val="1"/>
          <c:tx>
            <c:strRef>
              <c:f>Trends!$R$1</c:f>
              <c:strCache>
                <c:ptCount val="1"/>
                <c:pt idx="0">
                  <c:v>Western Wayne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Trends!$P$5:$P$89</c:f>
              <c:numCache>
                <c:formatCode>m/d;@</c:formatCode>
                <c:ptCount val="85"/>
                <c:pt idx="0">
                  <c:v>43908</c:v>
                </c:pt>
                <c:pt idx="1">
                  <c:v>43909</c:v>
                </c:pt>
                <c:pt idx="2">
                  <c:v>43910</c:v>
                </c:pt>
                <c:pt idx="3">
                  <c:v>43911</c:v>
                </c:pt>
                <c:pt idx="4">
                  <c:v>43912</c:v>
                </c:pt>
                <c:pt idx="5">
                  <c:v>43913</c:v>
                </c:pt>
                <c:pt idx="6">
                  <c:v>43914</c:v>
                </c:pt>
                <c:pt idx="7">
                  <c:v>43915</c:v>
                </c:pt>
                <c:pt idx="8">
                  <c:v>43916</c:v>
                </c:pt>
                <c:pt idx="9">
                  <c:v>43917</c:v>
                </c:pt>
                <c:pt idx="10">
                  <c:v>43918</c:v>
                </c:pt>
                <c:pt idx="11">
                  <c:v>43919</c:v>
                </c:pt>
                <c:pt idx="12">
                  <c:v>43920</c:v>
                </c:pt>
                <c:pt idx="13">
                  <c:v>43921</c:v>
                </c:pt>
                <c:pt idx="14">
                  <c:v>43922</c:v>
                </c:pt>
                <c:pt idx="15">
                  <c:v>43923</c:v>
                </c:pt>
                <c:pt idx="16">
                  <c:v>43924</c:v>
                </c:pt>
                <c:pt idx="17">
                  <c:v>43925</c:v>
                </c:pt>
                <c:pt idx="18">
                  <c:v>43926</c:v>
                </c:pt>
                <c:pt idx="19">
                  <c:v>43927</c:v>
                </c:pt>
                <c:pt idx="20">
                  <c:v>43928</c:v>
                </c:pt>
                <c:pt idx="21">
                  <c:v>43929</c:v>
                </c:pt>
                <c:pt idx="22">
                  <c:v>43930</c:v>
                </c:pt>
                <c:pt idx="23">
                  <c:v>43931</c:v>
                </c:pt>
                <c:pt idx="24">
                  <c:v>43932</c:v>
                </c:pt>
                <c:pt idx="25">
                  <c:v>43933</c:v>
                </c:pt>
                <c:pt idx="26">
                  <c:v>43934</c:v>
                </c:pt>
                <c:pt idx="27">
                  <c:v>43935</c:v>
                </c:pt>
                <c:pt idx="28">
                  <c:v>43936</c:v>
                </c:pt>
                <c:pt idx="29">
                  <c:v>43937</c:v>
                </c:pt>
                <c:pt idx="30">
                  <c:v>43938</c:v>
                </c:pt>
                <c:pt idx="31">
                  <c:v>43939</c:v>
                </c:pt>
                <c:pt idx="32">
                  <c:v>43940</c:v>
                </c:pt>
                <c:pt idx="33">
                  <c:v>43941</c:v>
                </c:pt>
                <c:pt idx="34">
                  <c:v>43942</c:v>
                </c:pt>
                <c:pt idx="35">
                  <c:v>43943</c:v>
                </c:pt>
                <c:pt idx="36">
                  <c:v>43944</c:v>
                </c:pt>
                <c:pt idx="37">
                  <c:v>43945</c:v>
                </c:pt>
                <c:pt idx="38">
                  <c:v>43946</c:v>
                </c:pt>
                <c:pt idx="39">
                  <c:v>43947</c:v>
                </c:pt>
                <c:pt idx="40">
                  <c:v>43948</c:v>
                </c:pt>
                <c:pt idx="41">
                  <c:v>43949</c:v>
                </c:pt>
                <c:pt idx="42">
                  <c:v>43950</c:v>
                </c:pt>
                <c:pt idx="43">
                  <c:v>43951</c:v>
                </c:pt>
                <c:pt idx="44">
                  <c:v>43952</c:v>
                </c:pt>
                <c:pt idx="45">
                  <c:v>43953</c:v>
                </c:pt>
                <c:pt idx="46">
                  <c:v>43954</c:v>
                </c:pt>
                <c:pt idx="47">
                  <c:v>43955</c:v>
                </c:pt>
                <c:pt idx="48">
                  <c:v>43956</c:v>
                </c:pt>
                <c:pt idx="49">
                  <c:v>43957</c:v>
                </c:pt>
                <c:pt idx="50">
                  <c:v>43958</c:v>
                </c:pt>
                <c:pt idx="51">
                  <c:v>43959</c:v>
                </c:pt>
                <c:pt idx="52">
                  <c:v>43960</c:v>
                </c:pt>
                <c:pt idx="53">
                  <c:v>43961</c:v>
                </c:pt>
                <c:pt idx="54">
                  <c:v>43962</c:v>
                </c:pt>
                <c:pt idx="55">
                  <c:v>43963</c:v>
                </c:pt>
                <c:pt idx="56">
                  <c:v>43964</c:v>
                </c:pt>
                <c:pt idx="57">
                  <c:v>43965</c:v>
                </c:pt>
                <c:pt idx="58">
                  <c:v>43966</c:v>
                </c:pt>
                <c:pt idx="59">
                  <c:v>43967</c:v>
                </c:pt>
                <c:pt idx="60">
                  <c:v>43968</c:v>
                </c:pt>
                <c:pt idx="61">
                  <c:v>43969</c:v>
                </c:pt>
                <c:pt idx="62">
                  <c:v>43970</c:v>
                </c:pt>
                <c:pt idx="63">
                  <c:v>43971</c:v>
                </c:pt>
                <c:pt idx="64">
                  <c:v>43972</c:v>
                </c:pt>
                <c:pt idx="65">
                  <c:v>43973</c:v>
                </c:pt>
                <c:pt idx="66">
                  <c:v>43974</c:v>
                </c:pt>
                <c:pt idx="67">
                  <c:v>43975</c:v>
                </c:pt>
                <c:pt idx="68">
                  <c:v>43976</c:v>
                </c:pt>
                <c:pt idx="69">
                  <c:v>43977</c:v>
                </c:pt>
                <c:pt idx="70">
                  <c:v>43978</c:v>
                </c:pt>
                <c:pt idx="71">
                  <c:v>43979</c:v>
                </c:pt>
                <c:pt idx="72">
                  <c:v>43980</c:v>
                </c:pt>
                <c:pt idx="73">
                  <c:v>43981</c:v>
                </c:pt>
                <c:pt idx="74">
                  <c:v>43982</c:v>
                </c:pt>
                <c:pt idx="75">
                  <c:v>43983</c:v>
                </c:pt>
                <c:pt idx="76">
                  <c:v>43984</c:v>
                </c:pt>
                <c:pt idx="77">
                  <c:v>43985</c:v>
                </c:pt>
                <c:pt idx="78">
                  <c:v>43986</c:v>
                </c:pt>
                <c:pt idx="79">
                  <c:v>43987</c:v>
                </c:pt>
                <c:pt idx="80">
                  <c:v>43988</c:v>
                </c:pt>
              </c:numCache>
            </c:numRef>
          </c:xVal>
          <c:yVal>
            <c:numRef>
              <c:f>Trends!$R$5:$R$89</c:f>
              <c:numCache>
                <c:formatCode>0</c:formatCode>
                <c:ptCount val="85"/>
                <c:pt idx="0">
                  <c:v>1.837019619369535</c:v>
                </c:pt>
                <c:pt idx="1">
                  <c:v>3.6740392387390699</c:v>
                </c:pt>
                <c:pt idx="2">
                  <c:v>3.6740392387390699</c:v>
                </c:pt>
                <c:pt idx="3">
                  <c:v>4.5925490484238374</c:v>
                </c:pt>
                <c:pt idx="4">
                  <c:v>5.5110588581086049</c:v>
                </c:pt>
                <c:pt idx="5">
                  <c:v>10.103607906532442</c:v>
                </c:pt>
                <c:pt idx="6">
                  <c:v>12.859137335586745</c:v>
                </c:pt>
                <c:pt idx="7">
                  <c:v>14.69615695495628</c:v>
                </c:pt>
                <c:pt idx="8">
                  <c:v>19.288706003380117</c:v>
                </c:pt>
                <c:pt idx="9">
                  <c:v>24.799764861488722</c:v>
                </c:pt>
                <c:pt idx="10">
                  <c:v>33.984862958336393</c:v>
                </c:pt>
                <c:pt idx="11">
                  <c:v>43.169961055184068</c:v>
                </c:pt>
                <c:pt idx="12">
                  <c:v>60.621647439194653</c:v>
                </c:pt>
                <c:pt idx="13">
                  <c:v>90.013961349107205</c:v>
                </c:pt>
                <c:pt idx="14">
                  <c:v>116.65074582996546</c:v>
                </c:pt>
                <c:pt idx="15">
                  <c:v>142.36902050113895</c:v>
                </c:pt>
                <c:pt idx="16">
                  <c:v>169.92431479168198</c:v>
                </c:pt>
                <c:pt idx="17">
                  <c:v>190.13153060474687</c:v>
                </c:pt>
                <c:pt idx="18">
                  <c:v>210.33874641781173</c:v>
                </c:pt>
                <c:pt idx="19">
                  <c:v>234.22000146961568</c:v>
                </c:pt>
                <c:pt idx="20">
                  <c:v>253.50870747299581</c:v>
                </c:pt>
                <c:pt idx="21">
                  <c:v>281.98251157322358</c:v>
                </c:pt>
                <c:pt idx="22">
                  <c:v>311.37482548313614</c:v>
                </c:pt>
                <c:pt idx="23">
                  <c:v>340.76713939304869</c:v>
                </c:pt>
                <c:pt idx="24">
                  <c:v>371.07796311264605</c:v>
                </c:pt>
                <c:pt idx="25">
                  <c:v>402.30729664192813</c:v>
                </c:pt>
                <c:pt idx="26">
                  <c:v>426.18855169373211</c:v>
                </c:pt>
                <c:pt idx="27">
                  <c:v>445.47725769711218</c:v>
                </c:pt>
                <c:pt idx="28">
                  <c:v>473.03255198765521</c:v>
                </c:pt>
                <c:pt idx="29">
                  <c:v>500.58784627819824</c:v>
                </c:pt>
                <c:pt idx="30">
                  <c:v>521.71357190094795</c:v>
                </c:pt>
                <c:pt idx="31">
                  <c:v>548.35035638180614</c:v>
                </c:pt>
                <c:pt idx="32">
                  <c:v>564.88353295613194</c:v>
                </c:pt>
                <c:pt idx="33">
                  <c:v>584.17223895951213</c:v>
                </c:pt>
                <c:pt idx="34">
                  <c:v>602.54243515320741</c:v>
                </c:pt>
                <c:pt idx="35">
                  <c:v>623.66816077595706</c:v>
                </c:pt>
                <c:pt idx="36">
                  <c:v>644.79388639870672</c:v>
                </c:pt>
                <c:pt idx="37">
                  <c:v>660.40855316334773</c:v>
                </c:pt>
                <c:pt idx="38">
                  <c:v>680.61576897641271</c:v>
                </c:pt>
                <c:pt idx="39">
                  <c:v>697.14894555073852</c:v>
                </c:pt>
                <c:pt idx="40">
                  <c:v>716.43765155411859</c:v>
                </c:pt>
                <c:pt idx="41">
                  <c:v>741.2374164156073</c:v>
                </c:pt>
                <c:pt idx="42">
                  <c:v>766.9556910867808</c:v>
                </c:pt>
                <c:pt idx="43">
                  <c:v>788.99992651921525</c:v>
                </c:pt>
                <c:pt idx="44">
                  <c:v>809.20714233228011</c:v>
                </c:pt>
                <c:pt idx="45">
                  <c:v>822.06627966786687</c:v>
                </c:pt>
                <c:pt idx="46">
                  <c:v>834.00690719376882</c:v>
                </c:pt>
                <c:pt idx="47">
                  <c:v>851.45859357777942</c:v>
                </c:pt>
                <c:pt idx="48">
                  <c:v>860.64369167462712</c:v>
                </c:pt>
                <c:pt idx="49">
                  <c:v>867.99177015210523</c:v>
                </c:pt>
                <c:pt idx="50">
                  <c:v>883.60643691674625</c:v>
                </c:pt>
                <c:pt idx="51">
                  <c:v>890.03600558453968</c:v>
                </c:pt>
                <c:pt idx="52">
                  <c:v>895.54706444264821</c:v>
                </c:pt>
                <c:pt idx="53">
                  <c:v>903.81365272981111</c:v>
                </c:pt>
                <c:pt idx="54">
                  <c:v>912.99875082665881</c:v>
                </c:pt>
                <c:pt idx="55">
                  <c:v>920.34682930413692</c:v>
                </c:pt>
                <c:pt idx="56">
                  <c:v>929.53192740098461</c:v>
                </c:pt>
                <c:pt idx="57">
                  <c:v>933.20596663972367</c:v>
                </c:pt>
                <c:pt idx="58">
                  <c:v>941.47255492688657</c:v>
                </c:pt>
                <c:pt idx="59">
                  <c:v>946.98361378499521</c:v>
                </c:pt>
                <c:pt idx="60">
                  <c:v>952.49467264310385</c:v>
                </c:pt>
                <c:pt idx="61">
                  <c:v>954.33169226247333</c:v>
                </c:pt>
                <c:pt idx="62">
                  <c:v>963.51679035932102</c:v>
                </c:pt>
                <c:pt idx="63">
                  <c:v>970.86486883679913</c:v>
                </c:pt>
                <c:pt idx="64">
                  <c:v>976.37592769490777</c:v>
                </c:pt>
                <c:pt idx="65">
                  <c:v>983.72400617238588</c:v>
                </c:pt>
                <c:pt idx="66">
                  <c:v>991.07208464986411</c:v>
                </c:pt>
                <c:pt idx="67">
                  <c:v>993.82761407891837</c:v>
                </c:pt>
                <c:pt idx="68">
                  <c:v>998.42016312734222</c:v>
                </c:pt>
                <c:pt idx="69">
                  <c:v>999.33867293702701</c:v>
                </c:pt>
                <c:pt idx="70">
                  <c:v>1003.0127121757661</c:v>
                </c:pt>
                <c:pt idx="71">
                  <c:v>1006.6867514145051</c:v>
                </c:pt>
                <c:pt idx="72">
                  <c:v>1009.4422808435594</c:v>
                </c:pt>
                <c:pt idx="73">
                  <c:v>1011.279300462929</c:v>
                </c:pt>
                <c:pt idx="74">
                  <c:v>1013.1163200822984</c:v>
                </c:pt>
                <c:pt idx="75">
                  <c:v>1015.8718495113528</c:v>
                </c:pt>
                <c:pt idx="76">
                  <c:v>1016.7903593210375</c:v>
                </c:pt>
                <c:pt idx="77">
                  <c:v>1018.6273789404071</c:v>
                </c:pt>
                <c:pt idx="78">
                  <c:v>1021.3829083694613</c:v>
                </c:pt>
                <c:pt idx="79">
                  <c:v>1024.1384377985157</c:v>
                </c:pt>
                <c:pt idx="80">
                  <c:v>1024.1384377985157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75D-49C9-B325-B90A6E4CA466}"/>
            </c:ext>
          </c:extLst>
        </c:ser>
        <c:ser>
          <c:idx val="2"/>
          <c:order val="2"/>
          <c:tx>
            <c:strRef>
              <c:f>Trends!$S$1</c:f>
              <c:strCache>
                <c:ptCount val="1"/>
                <c:pt idx="0">
                  <c:v>Oakland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Trends!$P$5:$P$89</c:f>
              <c:numCache>
                <c:formatCode>m/d;@</c:formatCode>
                <c:ptCount val="85"/>
                <c:pt idx="0">
                  <c:v>43908</c:v>
                </c:pt>
                <c:pt idx="1">
                  <c:v>43909</c:v>
                </c:pt>
                <c:pt idx="2">
                  <c:v>43910</c:v>
                </c:pt>
                <c:pt idx="3">
                  <c:v>43911</c:v>
                </c:pt>
                <c:pt idx="4">
                  <c:v>43912</c:v>
                </c:pt>
                <c:pt idx="5">
                  <c:v>43913</c:v>
                </c:pt>
                <c:pt idx="6">
                  <c:v>43914</c:v>
                </c:pt>
                <c:pt idx="7">
                  <c:v>43915</c:v>
                </c:pt>
                <c:pt idx="8">
                  <c:v>43916</c:v>
                </c:pt>
                <c:pt idx="9">
                  <c:v>43917</c:v>
                </c:pt>
                <c:pt idx="10">
                  <c:v>43918</c:v>
                </c:pt>
                <c:pt idx="11">
                  <c:v>43919</c:v>
                </c:pt>
                <c:pt idx="12">
                  <c:v>43920</c:v>
                </c:pt>
                <c:pt idx="13">
                  <c:v>43921</c:v>
                </c:pt>
                <c:pt idx="14">
                  <c:v>43922</c:v>
                </c:pt>
                <c:pt idx="15">
                  <c:v>43923</c:v>
                </c:pt>
                <c:pt idx="16">
                  <c:v>43924</c:v>
                </c:pt>
                <c:pt idx="17">
                  <c:v>43925</c:v>
                </c:pt>
                <c:pt idx="18">
                  <c:v>43926</c:v>
                </c:pt>
                <c:pt idx="19">
                  <c:v>43927</c:v>
                </c:pt>
                <c:pt idx="20">
                  <c:v>43928</c:v>
                </c:pt>
                <c:pt idx="21">
                  <c:v>43929</c:v>
                </c:pt>
                <c:pt idx="22">
                  <c:v>43930</c:v>
                </c:pt>
                <c:pt idx="23">
                  <c:v>43931</c:v>
                </c:pt>
                <c:pt idx="24">
                  <c:v>43932</c:v>
                </c:pt>
                <c:pt idx="25">
                  <c:v>43933</c:v>
                </c:pt>
                <c:pt idx="26">
                  <c:v>43934</c:v>
                </c:pt>
                <c:pt idx="27">
                  <c:v>43935</c:v>
                </c:pt>
                <c:pt idx="28">
                  <c:v>43936</c:v>
                </c:pt>
                <c:pt idx="29">
                  <c:v>43937</c:v>
                </c:pt>
                <c:pt idx="30">
                  <c:v>43938</c:v>
                </c:pt>
                <c:pt idx="31">
                  <c:v>43939</c:v>
                </c:pt>
                <c:pt idx="32">
                  <c:v>43940</c:v>
                </c:pt>
                <c:pt idx="33">
                  <c:v>43941</c:v>
                </c:pt>
                <c:pt idx="34">
                  <c:v>43942</c:v>
                </c:pt>
                <c:pt idx="35">
                  <c:v>43943</c:v>
                </c:pt>
                <c:pt idx="36">
                  <c:v>43944</c:v>
                </c:pt>
                <c:pt idx="37">
                  <c:v>43945</c:v>
                </c:pt>
                <c:pt idx="38">
                  <c:v>43946</c:v>
                </c:pt>
                <c:pt idx="39">
                  <c:v>43947</c:v>
                </c:pt>
                <c:pt idx="40">
                  <c:v>43948</c:v>
                </c:pt>
                <c:pt idx="41">
                  <c:v>43949</c:v>
                </c:pt>
                <c:pt idx="42">
                  <c:v>43950</c:v>
                </c:pt>
                <c:pt idx="43">
                  <c:v>43951</c:v>
                </c:pt>
                <c:pt idx="44">
                  <c:v>43952</c:v>
                </c:pt>
                <c:pt idx="45">
                  <c:v>43953</c:v>
                </c:pt>
                <c:pt idx="46">
                  <c:v>43954</c:v>
                </c:pt>
                <c:pt idx="47">
                  <c:v>43955</c:v>
                </c:pt>
                <c:pt idx="48">
                  <c:v>43956</c:v>
                </c:pt>
                <c:pt idx="49">
                  <c:v>43957</c:v>
                </c:pt>
                <c:pt idx="50">
                  <c:v>43958</c:v>
                </c:pt>
                <c:pt idx="51">
                  <c:v>43959</c:v>
                </c:pt>
                <c:pt idx="52">
                  <c:v>43960</c:v>
                </c:pt>
                <c:pt idx="53">
                  <c:v>43961</c:v>
                </c:pt>
                <c:pt idx="54">
                  <c:v>43962</c:v>
                </c:pt>
                <c:pt idx="55">
                  <c:v>43963</c:v>
                </c:pt>
                <c:pt idx="56">
                  <c:v>43964</c:v>
                </c:pt>
                <c:pt idx="57">
                  <c:v>43965</c:v>
                </c:pt>
                <c:pt idx="58">
                  <c:v>43966</c:v>
                </c:pt>
                <c:pt idx="59">
                  <c:v>43967</c:v>
                </c:pt>
                <c:pt idx="60">
                  <c:v>43968</c:v>
                </c:pt>
                <c:pt idx="61">
                  <c:v>43969</c:v>
                </c:pt>
                <c:pt idx="62">
                  <c:v>43970</c:v>
                </c:pt>
                <c:pt idx="63">
                  <c:v>43971</c:v>
                </c:pt>
                <c:pt idx="64">
                  <c:v>43972</c:v>
                </c:pt>
                <c:pt idx="65">
                  <c:v>43973</c:v>
                </c:pt>
                <c:pt idx="66">
                  <c:v>43974</c:v>
                </c:pt>
                <c:pt idx="67">
                  <c:v>43975</c:v>
                </c:pt>
                <c:pt idx="68">
                  <c:v>43976</c:v>
                </c:pt>
                <c:pt idx="69">
                  <c:v>43977</c:v>
                </c:pt>
                <c:pt idx="70">
                  <c:v>43978</c:v>
                </c:pt>
                <c:pt idx="71">
                  <c:v>43979</c:v>
                </c:pt>
                <c:pt idx="72">
                  <c:v>43980</c:v>
                </c:pt>
                <c:pt idx="73">
                  <c:v>43981</c:v>
                </c:pt>
                <c:pt idx="74">
                  <c:v>43982</c:v>
                </c:pt>
                <c:pt idx="75">
                  <c:v>43983</c:v>
                </c:pt>
                <c:pt idx="76">
                  <c:v>43984</c:v>
                </c:pt>
                <c:pt idx="77">
                  <c:v>43985</c:v>
                </c:pt>
                <c:pt idx="78">
                  <c:v>43986</c:v>
                </c:pt>
                <c:pt idx="79">
                  <c:v>43987</c:v>
                </c:pt>
                <c:pt idx="80">
                  <c:v>43988</c:v>
                </c:pt>
              </c:numCache>
            </c:numRef>
          </c:xVal>
          <c:yVal>
            <c:numRef>
              <c:f>Trends!$S$5:$S$89</c:f>
              <c:numCache>
                <c:formatCode>0</c:formatCode>
                <c:ptCount val="85"/>
                <c:pt idx="0">
                  <c:v>0</c:v>
                </c:pt>
                <c:pt idx="1">
                  <c:v>0.79946084360707137</c:v>
                </c:pt>
                <c:pt idx="2">
                  <c:v>1.5989216872141427</c:v>
                </c:pt>
                <c:pt idx="3">
                  <c:v>3.1978433744282855</c:v>
                </c:pt>
                <c:pt idx="4">
                  <c:v>5.5962259052494998</c:v>
                </c:pt>
                <c:pt idx="5">
                  <c:v>7.1951475924636421</c:v>
                </c:pt>
                <c:pt idx="6">
                  <c:v>12.791373497713142</c:v>
                </c:pt>
                <c:pt idx="7">
                  <c:v>18.387599402962643</c:v>
                </c:pt>
                <c:pt idx="8">
                  <c:v>27.9811295262475</c:v>
                </c:pt>
                <c:pt idx="9">
                  <c:v>35.975737962318213</c:v>
                </c:pt>
                <c:pt idx="10">
                  <c:v>46.368728929210143</c:v>
                </c:pt>
                <c:pt idx="11">
                  <c:v>59.160102426923281</c:v>
                </c:pt>
                <c:pt idx="12">
                  <c:v>71.951475924636426</c:v>
                </c:pt>
                <c:pt idx="13">
                  <c:v>90.339075327599062</c:v>
                </c:pt>
                <c:pt idx="14">
                  <c:v>112.72397894859706</c:v>
                </c:pt>
                <c:pt idx="15">
                  <c:v>128.71319582073849</c:v>
                </c:pt>
                <c:pt idx="16">
                  <c:v>143.10349100566577</c:v>
                </c:pt>
                <c:pt idx="17">
                  <c:v>162.2905512522355</c:v>
                </c:pt>
                <c:pt idx="18">
                  <c:v>178.27976812437691</c:v>
                </c:pt>
                <c:pt idx="19">
                  <c:v>195.86790668373249</c:v>
                </c:pt>
                <c:pt idx="20">
                  <c:v>228.64580127162242</c:v>
                </c:pt>
                <c:pt idx="21">
                  <c:v>246.23393983097799</c:v>
                </c:pt>
                <c:pt idx="22">
                  <c:v>263.02261754672651</c:v>
                </c:pt>
                <c:pt idx="23">
                  <c:v>285.4075211677245</c:v>
                </c:pt>
                <c:pt idx="24">
                  <c:v>306.99296394511543</c:v>
                </c:pt>
                <c:pt idx="25">
                  <c:v>330.97678925332758</c:v>
                </c:pt>
                <c:pt idx="26">
                  <c:v>346.16654528186189</c:v>
                </c:pt>
                <c:pt idx="27">
                  <c:v>366.15306637203872</c:v>
                </c:pt>
                <c:pt idx="28">
                  <c:v>383.74120493139429</c:v>
                </c:pt>
                <c:pt idx="29">
                  <c:v>407.72503023960638</c:v>
                </c:pt>
                <c:pt idx="30">
                  <c:v>430.10993386060443</c:v>
                </c:pt>
                <c:pt idx="31">
                  <c:v>440.50292482749632</c:v>
                </c:pt>
                <c:pt idx="32">
                  <c:v>466.88513266652967</c:v>
                </c:pt>
                <c:pt idx="33">
                  <c:v>481.27542785145698</c:v>
                </c:pt>
                <c:pt idx="34">
                  <c:v>501.26194894163376</c:v>
                </c:pt>
                <c:pt idx="35">
                  <c:v>523.64685256263181</c:v>
                </c:pt>
                <c:pt idx="36">
                  <c:v>535.63876521673785</c:v>
                </c:pt>
                <c:pt idx="37">
                  <c:v>551.62798208887921</c:v>
                </c:pt>
                <c:pt idx="38">
                  <c:v>563.61989474298537</c:v>
                </c:pt>
                <c:pt idx="39">
                  <c:v>574.8123465534843</c:v>
                </c:pt>
                <c:pt idx="40">
                  <c:v>588.40318089480456</c:v>
                </c:pt>
                <c:pt idx="41">
                  <c:v>602.79347607973182</c:v>
                </c:pt>
                <c:pt idx="42">
                  <c:v>610.78808451580255</c:v>
                </c:pt>
                <c:pt idx="43">
                  <c:v>625.17837970072981</c:v>
                </c:pt>
                <c:pt idx="44">
                  <c:v>637.17029235483585</c:v>
                </c:pt>
                <c:pt idx="45">
                  <c:v>649.961665852549</c:v>
                </c:pt>
                <c:pt idx="46">
                  <c:v>655.55789175779853</c:v>
                </c:pt>
                <c:pt idx="47">
                  <c:v>668.34926525551168</c:v>
                </c:pt>
                <c:pt idx="48">
                  <c:v>674.7449520043682</c:v>
                </c:pt>
                <c:pt idx="49">
                  <c:v>680.34117790961773</c:v>
                </c:pt>
                <c:pt idx="50">
                  <c:v>697.1298556253663</c:v>
                </c:pt>
                <c:pt idx="51">
                  <c:v>705.92392490504403</c:v>
                </c:pt>
                <c:pt idx="52">
                  <c:v>709.12176827947235</c:v>
                </c:pt>
                <c:pt idx="53">
                  <c:v>714.71799418472187</c:v>
                </c:pt>
                <c:pt idx="54">
                  <c:v>721.9131417771855</c:v>
                </c:pt>
                <c:pt idx="55">
                  <c:v>729.10828936964913</c:v>
                </c:pt>
                <c:pt idx="56">
                  <c:v>735.50397611850565</c:v>
                </c:pt>
                <c:pt idx="57">
                  <c:v>743.49858455457638</c:v>
                </c:pt>
                <c:pt idx="58">
                  <c:v>753.89157552146833</c:v>
                </c:pt>
                <c:pt idx="59">
                  <c:v>757.08941889589664</c:v>
                </c:pt>
                <c:pt idx="60">
                  <c:v>759.48780142671785</c:v>
                </c:pt>
                <c:pt idx="61">
                  <c:v>764.28456648836027</c:v>
                </c:pt>
                <c:pt idx="62">
                  <c:v>769.88079239360979</c:v>
                </c:pt>
                <c:pt idx="63">
                  <c:v>773.078635768038</c:v>
                </c:pt>
                <c:pt idx="64">
                  <c:v>775.47701829885921</c:v>
                </c:pt>
                <c:pt idx="65">
                  <c:v>779.47432251689463</c:v>
                </c:pt>
                <c:pt idx="66">
                  <c:v>781.87270504771584</c:v>
                </c:pt>
                <c:pt idx="67">
                  <c:v>789.06785264017947</c:v>
                </c:pt>
                <c:pt idx="68">
                  <c:v>792.26569601460778</c:v>
                </c:pt>
                <c:pt idx="69">
                  <c:v>792.26569601460778</c:v>
                </c:pt>
                <c:pt idx="70">
                  <c:v>793.86461770182189</c:v>
                </c:pt>
                <c:pt idx="71">
                  <c:v>797.0624610762502</c:v>
                </c:pt>
                <c:pt idx="72">
                  <c:v>797.8619219198572</c:v>
                </c:pt>
                <c:pt idx="73">
                  <c:v>800.26030445067852</c:v>
                </c:pt>
                <c:pt idx="74">
                  <c:v>801.85922613789262</c:v>
                </c:pt>
                <c:pt idx="75">
                  <c:v>805.85653035592793</c:v>
                </c:pt>
                <c:pt idx="76">
                  <c:v>807.45545204314215</c:v>
                </c:pt>
                <c:pt idx="77">
                  <c:v>810.65329541757035</c:v>
                </c:pt>
                <c:pt idx="78">
                  <c:v>810.65329541757035</c:v>
                </c:pt>
                <c:pt idx="79">
                  <c:v>810.65329541757035</c:v>
                </c:pt>
                <c:pt idx="80">
                  <c:v>810.65329541757035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75D-49C9-B325-B90A6E4CA466}"/>
            </c:ext>
          </c:extLst>
        </c:ser>
        <c:ser>
          <c:idx val="4"/>
          <c:order val="3"/>
          <c:tx>
            <c:strRef>
              <c:f>Trends!$T$1</c:f>
              <c:strCache>
                <c:ptCount val="1"/>
                <c:pt idx="0">
                  <c:v>Macomb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Trends!$P$2:$P$85</c:f>
              <c:numCache>
                <c:formatCode>m/d;@</c:formatCode>
                <c:ptCount val="84"/>
                <c:pt idx="0">
                  <c:v>43905</c:v>
                </c:pt>
                <c:pt idx="1">
                  <c:v>43906</c:v>
                </c:pt>
                <c:pt idx="2">
                  <c:v>43907</c:v>
                </c:pt>
                <c:pt idx="3">
                  <c:v>43908</c:v>
                </c:pt>
                <c:pt idx="4">
                  <c:v>43909</c:v>
                </c:pt>
                <c:pt idx="5">
                  <c:v>43910</c:v>
                </c:pt>
                <c:pt idx="6">
                  <c:v>43911</c:v>
                </c:pt>
                <c:pt idx="7">
                  <c:v>43912</c:v>
                </c:pt>
                <c:pt idx="8">
                  <c:v>43913</c:v>
                </c:pt>
                <c:pt idx="9">
                  <c:v>43914</c:v>
                </c:pt>
                <c:pt idx="10">
                  <c:v>43915</c:v>
                </c:pt>
                <c:pt idx="11">
                  <c:v>43916</c:v>
                </c:pt>
                <c:pt idx="12">
                  <c:v>43917</c:v>
                </c:pt>
                <c:pt idx="13">
                  <c:v>43918</c:v>
                </c:pt>
                <c:pt idx="14">
                  <c:v>43919</c:v>
                </c:pt>
                <c:pt idx="15">
                  <c:v>43920</c:v>
                </c:pt>
                <c:pt idx="16">
                  <c:v>43921</c:v>
                </c:pt>
                <c:pt idx="17">
                  <c:v>43922</c:v>
                </c:pt>
                <c:pt idx="18">
                  <c:v>43923</c:v>
                </c:pt>
                <c:pt idx="19">
                  <c:v>43924</c:v>
                </c:pt>
                <c:pt idx="20">
                  <c:v>43925</c:v>
                </c:pt>
                <c:pt idx="21">
                  <c:v>43926</c:v>
                </c:pt>
                <c:pt idx="22">
                  <c:v>43927</c:v>
                </c:pt>
                <c:pt idx="23">
                  <c:v>43928</c:v>
                </c:pt>
                <c:pt idx="24">
                  <c:v>43929</c:v>
                </c:pt>
                <c:pt idx="25">
                  <c:v>43930</c:v>
                </c:pt>
                <c:pt idx="26">
                  <c:v>43931</c:v>
                </c:pt>
                <c:pt idx="27">
                  <c:v>43932</c:v>
                </c:pt>
                <c:pt idx="28">
                  <c:v>43933</c:v>
                </c:pt>
                <c:pt idx="29">
                  <c:v>43934</c:v>
                </c:pt>
                <c:pt idx="30">
                  <c:v>43935</c:v>
                </c:pt>
                <c:pt idx="31">
                  <c:v>43936</c:v>
                </c:pt>
                <c:pt idx="32">
                  <c:v>43937</c:v>
                </c:pt>
                <c:pt idx="33">
                  <c:v>43938</c:v>
                </c:pt>
                <c:pt idx="34">
                  <c:v>43939</c:v>
                </c:pt>
                <c:pt idx="35">
                  <c:v>43940</c:v>
                </c:pt>
                <c:pt idx="36">
                  <c:v>43941</c:v>
                </c:pt>
                <c:pt idx="37">
                  <c:v>43942</c:v>
                </c:pt>
                <c:pt idx="38">
                  <c:v>43943</c:v>
                </c:pt>
                <c:pt idx="39">
                  <c:v>43944</c:v>
                </c:pt>
                <c:pt idx="40">
                  <c:v>43945</c:v>
                </c:pt>
                <c:pt idx="41">
                  <c:v>43946</c:v>
                </c:pt>
                <c:pt idx="42">
                  <c:v>43947</c:v>
                </c:pt>
                <c:pt idx="43">
                  <c:v>43948</c:v>
                </c:pt>
                <c:pt idx="44">
                  <c:v>43949</c:v>
                </c:pt>
                <c:pt idx="45">
                  <c:v>43950</c:v>
                </c:pt>
                <c:pt idx="46">
                  <c:v>43951</c:v>
                </c:pt>
                <c:pt idx="47">
                  <c:v>43952</c:v>
                </c:pt>
                <c:pt idx="48">
                  <c:v>43953</c:v>
                </c:pt>
                <c:pt idx="49">
                  <c:v>43954</c:v>
                </c:pt>
                <c:pt idx="50">
                  <c:v>43955</c:v>
                </c:pt>
                <c:pt idx="51">
                  <c:v>43956</c:v>
                </c:pt>
                <c:pt idx="52">
                  <c:v>43957</c:v>
                </c:pt>
                <c:pt idx="53">
                  <c:v>43958</c:v>
                </c:pt>
                <c:pt idx="54">
                  <c:v>43959</c:v>
                </c:pt>
                <c:pt idx="55">
                  <c:v>43960</c:v>
                </c:pt>
                <c:pt idx="56">
                  <c:v>43961</c:v>
                </c:pt>
                <c:pt idx="57">
                  <c:v>43962</c:v>
                </c:pt>
                <c:pt idx="58">
                  <c:v>43963</c:v>
                </c:pt>
                <c:pt idx="59">
                  <c:v>43964</c:v>
                </c:pt>
                <c:pt idx="60">
                  <c:v>43965</c:v>
                </c:pt>
                <c:pt idx="61">
                  <c:v>43966</c:v>
                </c:pt>
                <c:pt idx="62">
                  <c:v>43967</c:v>
                </c:pt>
                <c:pt idx="63">
                  <c:v>43968</c:v>
                </c:pt>
                <c:pt idx="64">
                  <c:v>43969</c:v>
                </c:pt>
                <c:pt idx="65">
                  <c:v>43970</c:v>
                </c:pt>
                <c:pt idx="66">
                  <c:v>43971</c:v>
                </c:pt>
                <c:pt idx="67">
                  <c:v>43972</c:v>
                </c:pt>
                <c:pt idx="68">
                  <c:v>43973</c:v>
                </c:pt>
                <c:pt idx="69">
                  <c:v>43974</c:v>
                </c:pt>
                <c:pt idx="70">
                  <c:v>43975</c:v>
                </c:pt>
                <c:pt idx="71">
                  <c:v>43976</c:v>
                </c:pt>
                <c:pt idx="72">
                  <c:v>43977</c:v>
                </c:pt>
                <c:pt idx="73">
                  <c:v>43978</c:v>
                </c:pt>
                <c:pt idx="74">
                  <c:v>43979</c:v>
                </c:pt>
                <c:pt idx="75">
                  <c:v>43980</c:v>
                </c:pt>
                <c:pt idx="76">
                  <c:v>43981</c:v>
                </c:pt>
                <c:pt idx="77">
                  <c:v>43982</c:v>
                </c:pt>
                <c:pt idx="78">
                  <c:v>43983</c:v>
                </c:pt>
                <c:pt idx="79">
                  <c:v>43984</c:v>
                </c:pt>
                <c:pt idx="80">
                  <c:v>43985</c:v>
                </c:pt>
                <c:pt idx="81">
                  <c:v>43986</c:v>
                </c:pt>
                <c:pt idx="82">
                  <c:v>43987</c:v>
                </c:pt>
                <c:pt idx="83">
                  <c:v>43988</c:v>
                </c:pt>
              </c:numCache>
            </c:numRef>
          </c:xVal>
          <c:yVal>
            <c:numRef>
              <c:f>Trends!$T$2:$T$85</c:f>
              <c:numCache>
                <c:formatCode>0</c:formatCode>
                <c:ptCount val="8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2.3022801782885769</c:v>
                </c:pt>
                <c:pt idx="7">
                  <c:v>6.9068405348657311</c:v>
                </c:pt>
                <c:pt idx="8">
                  <c:v>10.360260802298596</c:v>
                </c:pt>
                <c:pt idx="9">
                  <c:v>12.662540980587174</c:v>
                </c:pt>
                <c:pt idx="10">
                  <c:v>20.720521604597192</c:v>
                </c:pt>
                <c:pt idx="11">
                  <c:v>28.778502228607213</c:v>
                </c:pt>
                <c:pt idx="12">
                  <c:v>39.138763030905807</c:v>
                </c:pt>
                <c:pt idx="13">
                  <c:v>44.894463476627251</c:v>
                </c:pt>
                <c:pt idx="14">
                  <c:v>56.405864368070134</c:v>
                </c:pt>
                <c:pt idx="15">
                  <c:v>63.31270490293587</c:v>
                </c:pt>
                <c:pt idx="16">
                  <c:v>79.428666150955905</c:v>
                </c:pt>
                <c:pt idx="17">
                  <c:v>94.393487309831656</c:v>
                </c:pt>
                <c:pt idx="18">
                  <c:v>119.718569271006</c:v>
                </c:pt>
                <c:pt idx="19">
                  <c:v>139.28795078645891</c:v>
                </c:pt>
                <c:pt idx="20">
                  <c:v>160.0084723910561</c:v>
                </c:pt>
                <c:pt idx="21">
                  <c:v>177.27557372822042</c:v>
                </c:pt>
                <c:pt idx="22">
                  <c:v>197.99609533281762</c:v>
                </c:pt>
                <c:pt idx="23">
                  <c:v>232.53029800714629</c:v>
                </c:pt>
                <c:pt idx="24">
                  <c:v>259.00652005746491</c:v>
                </c:pt>
                <c:pt idx="25">
                  <c:v>278.57590157291781</c:v>
                </c:pt>
                <c:pt idx="26">
                  <c:v>311.95896415810216</c:v>
                </c:pt>
                <c:pt idx="27">
                  <c:v>346.49316683243086</c:v>
                </c:pt>
                <c:pt idx="28">
                  <c:v>384.48078977419237</c:v>
                </c:pt>
                <c:pt idx="29">
                  <c:v>408.65473164622244</c:v>
                </c:pt>
                <c:pt idx="30">
                  <c:v>433.97981360739675</c:v>
                </c:pt>
                <c:pt idx="31">
                  <c:v>458.15375547942682</c:v>
                </c:pt>
                <c:pt idx="32">
                  <c:v>475.42085681659114</c:v>
                </c:pt>
                <c:pt idx="33">
                  <c:v>497.29251851033263</c:v>
                </c:pt>
                <c:pt idx="34">
                  <c:v>529.52444100637274</c:v>
                </c:pt>
                <c:pt idx="35">
                  <c:v>549.09382252182559</c:v>
                </c:pt>
                <c:pt idx="36">
                  <c:v>564.05864368070138</c:v>
                </c:pt>
                <c:pt idx="37">
                  <c:v>589.38372564187569</c:v>
                </c:pt>
                <c:pt idx="38">
                  <c:v>608.95310715732865</c:v>
                </c:pt>
                <c:pt idx="39">
                  <c:v>622.76678822706003</c:v>
                </c:pt>
                <c:pt idx="40">
                  <c:v>648.09187018823445</c:v>
                </c:pt>
                <c:pt idx="41">
                  <c:v>675.71923232769734</c:v>
                </c:pt>
                <c:pt idx="42">
                  <c:v>699.89317419972735</c:v>
                </c:pt>
                <c:pt idx="43">
                  <c:v>718.31141562603602</c:v>
                </c:pt>
                <c:pt idx="44">
                  <c:v>733.27623678491182</c:v>
                </c:pt>
                <c:pt idx="45">
                  <c:v>748.2410579437875</c:v>
                </c:pt>
                <c:pt idx="46">
                  <c:v>757.45017865694183</c:v>
                </c:pt>
                <c:pt idx="47">
                  <c:v>763.20587910266329</c:v>
                </c:pt>
                <c:pt idx="48">
                  <c:v>768.96157954838475</c:v>
                </c:pt>
                <c:pt idx="49">
                  <c:v>785.07754079640472</c:v>
                </c:pt>
                <c:pt idx="50">
                  <c:v>795.43780159870335</c:v>
                </c:pt>
                <c:pt idx="51">
                  <c:v>805.79806240100197</c:v>
                </c:pt>
                <c:pt idx="52">
                  <c:v>817.30946329244489</c:v>
                </c:pt>
                <c:pt idx="53">
                  <c:v>827.6697240947434</c:v>
                </c:pt>
                <c:pt idx="54">
                  <c:v>835.72770471875344</c:v>
                </c:pt>
                <c:pt idx="55">
                  <c:v>846.08796552105207</c:v>
                </c:pt>
                <c:pt idx="56">
                  <c:v>851.84366596677353</c:v>
                </c:pt>
                <c:pt idx="57">
                  <c:v>857.59936641249499</c:v>
                </c:pt>
                <c:pt idx="58">
                  <c:v>863.35506685821633</c:v>
                </c:pt>
                <c:pt idx="59">
                  <c:v>866.80848712564921</c:v>
                </c:pt>
                <c:pt idx="60">
                  <c:v>870.26190739308208</c:v>
                </c:pt>
                <c:pt idx="61">
                  <c:v>876.01760783880354</c:v>
                </c:pt>
                <c:pt idx="62">
                  <c:v>880.62216819538071</c:v>
                </c:pt>
                <c:pt idx="63">
                  <c:v>886.37786864110217</c:v>
                </c:pt>
                <c:pt idx="64">
                  <c:v>892.13356908682363</c:v>
                </c:pt>
                <c:pt idx="65">
                  <c:v>897.88926953254509</c:v>
                </c:pt>
                <c:pt idx="66">
                  <c:v>903.64496997826643</c:v>
                </c:pt>
                <c:pt idx="67">
                  <c:v>910.55181051313218</c:v>
                </c:pt>
                <c:pt idx="68">
                  <c:v>912.85409069142077</c:v>
                </c:pt>
                <c:pt idx="69">
                  <c:v>915.15637086970935</c:v>
                </c:pt>
                <c:pt idx="70">
                  <c:v>916.30751095885364</c:v>
                </c:pt>
                <c:pt idx="71">
                  <c:v>919.76093122628652</c:v>
                </c:pt>
                <c:pt idx="72">
                  <c:v>922.0632114045751</c:v>
                </c:pt>
                <c:pt idx="73">
                  <c:v>928.97005193944085</c:v>
                </c:pt>
                <c:pt idx="74">
                  <c:v>930.12119202858514</c:v>
                </c:pt>
                <c:pt idx="75">
                  <c:v>939.33031274173936</c:v>
                </c:pt>
                <c:pt idx="76">
                  <c:v>940.48145283088365</c:v>
                </c:pt>
                <c:pt idx="77">
                  <c:v>942.78373300917224</c:v>
                </c:pt>
                <c:pt idx="78">
                  <c:v>943.93487309831653</c:v>
                </c:pt>
                <c:pt idx="79">
                  <c:v>955.44627398975945</c:v>
                </c:pt>
                <c:pt idx="80">
                  <c:v>957.74855416804803</c:v>
                </c:pt>
                <c:pt idx="81">
                  <c:v>957.74855416804803</c:v>
                </c:pt>
                <c:pt idx="82">
                  <c:v>957.74855416804803</c:v>
                </c:pt>
                <c:pt idx="83">
                  <c:v>957.74855416804803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75D-49C9-B325-B90A6E4CA4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104080"/>
        <c:axId val="436103424"/>
      </c:scatterChart>
      <c:valAx>
        <c:axId val="436104080"/>
        <c:scaling>
          <c:orientation val="minMax"/>
          <c:max val="4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103424"/>
        <c:crosses val="autoZero"/>
        <c:crossBetween val="midCat"/>
      </c:valAx>
      <c:valAx>
        <c:axId val="436103424"/>
        <c:scaling>
          <c:orientation val="minMax"/>
          <c:max val="2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1040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B08E3-705C-45AA-A2AB-706241C2B522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7D53F-30C4-4791-8386-57D34E930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3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089" y="459676"/>
            <a:ext cx="11627555" cy="1539348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088" y="2305087"/>
            <a:ext cx="11627555" cy="3833466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2">
                    <a:lumMod val="9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BIOGRAPHY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8667" y="6447792"/>
            <a:ext cx="2472271" cy="365125"/>
          </a:xfrm>
        </p:spPr>
        <p:txBody>
          <a:bodyPr/>
          <a:lstStyle>
            <a:lvl1pPr algn="ctr">
              <a:defRPr/>
            </a:lvl1pPr>
          </a:lstStyle>
          <a:p>
            <a:fld id="{0B8E1F37-FB3D-410F-BEA1-D1FA3FD0F07D}" type="datetime1">
              <a:rPr lang="en-US" smtClean="0"/>
              <a:pPr/>
              <a:t>8/28/2020</a:t>
            </a:fld>
            <a:endParaRPr lang="en-US" dirty="0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316089" y="2130777"/>
            <a:ext cx="116275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B0F69-1F35-4D85-8820-6B37F92CEE5A}"/>
              </a:ext>
            </a:extLst>
          </p:cNvPr>
          <p:cNvGrpSpPr/>
          <p:nvPr userDrawn="1"/>
        </p:nvGrpSpPr>
        <p:grpSpPr>
          <a:xfrm>
            <a:off x="10600582" y="5228807"/>
            <a:ext cx="1332480" cy="1402917"/>
            <a:chOff x="32037" y="991064"/>
            <a:chExt cx="937235" cy="1002763"/>
          </a:xfrm>
        </p:grpSpPr>
        <p:pic>
          <p:nvPicPr>
            <p:cNvPr id="12" name="Picture 2" descr="Peace-Work Logo">
              <a:extLst>
                <a:ext uri="{FF2B5EF4-FFF2-40B4-BE49-F238E27FC236}">
                  <a16:creationId xmlns:a16="http://schemas.microsoft.com/office/drawing/2014/main" id="{C79D365D-76E4-422F-93CE-C52F97C79D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40" y="991064"/>
              <a:ext cx="838200" cy="77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E0717-8DED-41E6-932C-31679626EA13}"/>
                </a:ext>
              </a:extLst>
            </p:cNvPr>
            <p:cNvSpPr/>
            <p:nvPr/>
          </p:nvSpPr>
          <p:spPr>
            <a:xfrm>
              <a:off x="32037" y="1729840"/>
              <a:ext cx="937235" cy="2639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B050"/>
                  </a:solidFill>
                </a:rPr>
                <a:t>Peace-Work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0515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013" y="6459785"/>
            <a:ext cx="2472271" cy="365125"/>
          </a:xfrm>
        </p:spPr>
        <p:txBody>
          <a:bodyPr/>
          <a:lstStyle/>
          <a:p>
            <a:fld id="{D1339AC1-F778-443B-A0CD-BC948CA77DCE}" type="datetime1">
              <a:rPr lang="en-US" smtClean="0"/>
              <a:t>8/28/2020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449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763588"/>
            <a:ext cx="10058400" cy="1450757"/>
          </a:xfrm>
          <a:prstGeom prst="rect">
            <a:avLst/>
          </a:prstGeom>
        </p:spPr>
        <p:txBody>
          <a:bodyPr anchor="ctr"/>
          <a:lstStyle>
            <a:lvl1pPr marL="0"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78832" y="6459785"/>
            <a:ext cx="24722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F9A3786-EC8B-4EA8-9F49-B33FAC79FB0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8/28/2020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1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E5B890-C2FC-4F09-B8EF-FC6E7A6C5B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7280" y="3428999"/>
            <a:ext cx="10058400" cy="27573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4034E33-A168-48BE-A07A-5B32E560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8832" y="6459785"/>
            <a:ext cx="24722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F9A3786-EC8B-4EA8-9F49-B33FAC79FB0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8/28/2020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104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3429000"/>
            <a:ext cx="4937760" cy="2440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3428999"/>
            <a:ext cx="4937760" cy="24400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6AF590-B79A-460E-B4F2-74579244EEC7}"/>
              </a:ext>
            </a:extLst>
          </p:cNvPr>
          <p:cNvSpPr txBox="1">
            <a:spLocks/>
          </p:cNvSpPr>
          <p:nvPr userDrawn="1"/>
        </p:nvSpPr>
        <p:spPr>
          <a:xfrm>
            <a:off x="4878832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F9A3786-EC8B-4EA8-9F49-B33FAC79FB0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8/28/2020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291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BBE96-793A-4D76-B708-7944F5CBBE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7" y="3428998"/>
            <a:ext cx="3567113" cy="2757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C5BD99D-90A9-4F5B-8A4F-460EA2D0A6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34481" y="3428998"/>
            <a:ext cx="3567113" cy="2757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AFC1D11-E6C8-4F61-9A6B-A5ED2E564C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73675" y="3428998"/>
            <a:ext cx="3567113" cy="2757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1BF409B-F5E3-4DC5-B43C-F3E8E030EE64}"/>
              </a:ext>
            </a:extLst>
          </p:cNvPr>
          <p:cNvSpPr txBox="1">
            <a:spLocks/>
          </p:cNvSpPr>
          <p:nvPr userDrawn="1"/>
        </p:nvSpPr>
        <p:spPr>
          <a:xfrm>
            <a:off x="4878832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F9A3786-EC8B-4EA8-9F49-B33FAC79FB0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8/28/2020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73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BBE96-793A-4D76-B708-7944F5CBBE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5287" y="3428997"/>
            <a:ext cx="2607557" cy="2757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64EE7C9-2591-4F99-8F0D-25213B407F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3360" y="3428997"/>
            <a:ext cx="2607557" cy="2757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210230B-3E4D-48AF-A05F-EF8E67F7B3F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71433" y="3428997"/>
            <a:ext cx="2607557" cy="2757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AC49C92-78A6-4828-AF6E-C45C6F2219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59507" y="3428997"/>
            <a:ext cx="2607557" cy="27574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781BDF4-552A-44BE-A9FD-C272FC104E98}"/>
              </a:ext>
            </a:extLst>
          </p:cNvPr>
          <p:cNvSpPr txBox="1">
            <a:spLocks/>
          </p:cNvSpPr>
          <p:nvPr userDrawn="1"/>
        </p:nvSpPr>
        <p:spPr>
          <a:xfrm>
            <a:off x="4878832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F9A3786-EC8B-4EA8-9F49-B33FAC79FB0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8/28/2020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3C12-5859-45AD-BF3C-955A7E4F61D3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83069" y="6459785"/>
            <a:ext cx="482280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#MWSUG2018 ## HS094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9114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C8C1D1B7-DEB0-410E-A23C-5CD438961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2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3E5E-5EBA-4BBE-92EF-515EA846D75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AC4F227-0F97-46B7-A501-36010F911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759" y="3487985"/>
            <a:ext cx="10543997" cy="1408489"/>
          </a:xfrm>
        </p:spPr>
        <p:txBody>
          <a:bodyPr anchor="t">
            <a:normAutofit/>
          </a:bodyPr>
          <a:lstStyle>
            <a:lvl1pPr algn="l">
              <a:defRPr sz="4400" b="0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95E627F-63AF-48BD-84E0-404D3773A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759" y="2203846"/>
            <a:ext cx="6135687" cy="1225154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00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8022-320C-4F6B-AA03-2DD086B901E6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83069" y="6459785"/>
            <a:ext cx="482280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#MWSUG2018 ## HS094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99114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C8C1D1B7-DEB0-410E-A23C-5CD438961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0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89421" y="6492875"/>
            <a:ext cx="2472271" cy="365125"/>
          </a:xfrm>
        </p:spPr>
        <p:txBody>
          <a:bodyPr/>
          <a:lstStyle/>
          <a:p>
            <a:fld id="{A09ED4A1-8531-4B32-844D-A9D74DD7E524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78C78E1-84AA-4679-BAF0-5821EF493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968328"/>
            <a:ext cx="10058399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ED1C67F-4F05-4597-9463-4F3A71B96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79" y="5418670"/>
            <a:ext cx="10058399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B828923-2350-44A2-A7B7-EED8F5EB5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705556"/>
            <a:ext cx="1005840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28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4AA1C67-DC4E-4192-AF75-F78D5E9D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59864" y="6492875"/>
            <a:ext cx="2472271" cy="365125"/>
          </a:xfrm>
        </p:spPr>
        <p:txBody>
          <a:bodyPr/>
          <a:lstStyle/>
          <a:p>
            <a:fld id="{1B600E05-C265-4E76-B69F-0248CB82D081}" type="datetime1">
              <a:rPr lang="en-US" smtClean="0"/>
              <a:t>8/28/2020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3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2286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04124" y="6408985"/>
            <a:ext cx="2618510" cy="365125"/>
          </a:xfrm>
        </p:spPr>
        <p:txBody>
          <a:bodyPr/>
          <a:lstStyle>
            <a:lvl1pPr algn="ctr">
              <a:defRPr/>
            </a:lvl1pPr>
          </a:lstStyle>
          <a:p>
            <a:fld id="{4456D79C-D89A-441C-A56D-29B14719A0F7}" type="datetime1">
              <a:rPr lang="en-US" smtClean="0"/>
              <a:pPr/>
              <a:t>8/28/2020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75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FDF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71" y="6459785"/>
            <a:ext cx="2472271" cy="365125"/>
          </a:xfrm>
        </p:spPr>
        <p:txBody>
          <a:bodyPr/>
          <a:lstStyle/>
          <a:p>
            <a:fld id="{9C3829BE-B3BB-49A8-8105-874F4CCEDDBF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13561" y="6459785"/>
            <a:ext cx="4822804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#MWSUG2018 ##SSxx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11743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C8C1D1B7-DEB0-410E-A23C-5CD438961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0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1B4B-53F9-4FD5-B456-3513188C668D}" type="datetime1">
              <a:rPr lang="en-US" smtClean="0"/>
              <a:t>8/28/2020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3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8577" y="6388834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fld id="{9B4B2336-0B34-4947-8235-6DD2AE5B8EE1}" type="datetime1">
              <a:rPr lang="en-US" smtClean="0"/>
              <a:pPr/>
              <a:t>8/28/2020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6296CBA-241F-4C73-BA93-E449F416F262}"/>
              </a:ext>
            </a:extLst>
          </p:cNvPr>
          <p:cNvGrpSpPr/>
          <p:nvPr userDrawn="1"/>
        </p:nvGrpSpPr>
        <p:grpSpPr>
          <a:xfrm>
            <a:off x="10928730" y="5976982"/>
            <a:ext cx="829162" cy="844989"/>
            <a:chOff x="-43112" y="1104023"/>
            <a:chExt cx="1087533" cy="1062303"/>
          </a:xfrm>
        </p:grpSpPr>
        <p:pic>
          <p:nvPicPr>
            <p:cNvPr id="14" name="Picture 2" descr="Peace-Work Logo">
              <a:extLst>
                <a:ext uri="{FF2B5EF4-FFF2-40B4-BE49-F238E27FC236}">
                  <a16:creationId xmlns:a16="http://schemas.microsoft.com/office/drawing/2014/main" id="{610066F8-6F98-4B33-BC53-8C6F3548EF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40" y="1104023"/>
              <a:ext cx="838200" cy="77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353250-6980-4E00-822F-E75CA44B6348}"/>
                </a:ext>
              </a:extLst>
            </p:cNvPr>
            <p:cNvSpPr/>
            <p:nvPr/>
          </p:nvSpPr>
          <p:spPr>
            <a:xfrm>
              <a:off x="-43112" y="1811989"/>
              <a:ext cx="1087533" cy="3543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B050"/>
                  </a:solidFill>
                </a:rPr>
                <a:t>Peace-Work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6860EBA-F1A8-466B-AC4F-E33495414341}"/>
              </a:ext>
            </a:extLst>
          </p:cNvPr>
          <p:cNvSpPr txBox="1"/>
          <p:nvPr userDrawn="1"/>
        </p:nvSpPr>
        <p:spPr>
          <a:xfrm>
            <a:off x="0" y="6437952"/>
            <a:ext cx="40528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dirty="0">
                <a:solidFill>
                  <a:srgbClr val="0070C0"/>
                </a:solidFill>
                <a:effectLst/>
                <a:latin typeface="Google Sans"/>
              </a:rPr>
              <a:t>Data Science Conference COVID-19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1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9" r:id="rId4"/>
    <p:sldLayoutId id="2147484195" r:id="rId5"/>
    <p:sldLayoutId id="2147484190" r:id="rId6"/>
    <p:sldLayoutId id="2147484191" r:id="rId7"/>
    <p:sldLayoutId id="2147484192" r:id="rId8"/>
    <p:sldLayoutId id="2147484193" r:id="rId9"/>
    <p:sldLayoutId id="2147484194" r:id="rId10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SzPct val="99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Font typeface="Calibri" panose="020F0502020204030204" pitchFamily="34" charset="0"/>
        <a:buChar char="˃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Font typeface="Calibri" panose="020F0502020204030204" pitchFamily="34" charset="0"/>
        <a:buChar char="˃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Font typeface="Calibri" panose="020F0502020204030204" pitchFamily="34" charset="0"/>
        <a:buChar char="˃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7232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9CFE37-9F6C-42AA-9B7C-7E06C6285187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8/28/2020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10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02" r:id="rId2"/>
    <p:sldLayoutId id="2147484200" r:id="rId3"/>
    <p:sldLayoutId id="2147484203" r:id="rId4"/>
    <p:sldLayoutId id="2147484204" r:id="rId5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SzPct val="99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Font typeface="Calibri" panose="020F0502020204030204" pitchFamily="34" charset="0"/>
        <a:buChar char="˃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Font typeface="Calibri" panose="020F0502020204030204" pitchFamily="34" charset="0"/>
        <a:buChar char="˃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FF0000"/>
        </a:buClr>
        <a:buFont typeface="Calibri" panose="020F0502020204030204" pitchFamily="34" charset="0"/>
        <a:buChar char="˃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virus.jhu.edu/data/state-timeline" TargetMode="External"/><Relationship Id="rId7" Type="http://schemas.openxmlformats.org/officeDocument/2006/relationships/hyperlink" Target="https://www.peace-work.org/" TargetMode="External"/><Relationship Id="rId2" Type="http://schemas.openxmlformats.org/officeDocument/2006/relationships/hyperlink" Target="https://github.com/nytimes/covid-19-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s.com/en_us/software/university-edition.html" TargetMode="External"/><Relationship Id="rId5" Type="http://schemas.openxmlformats.org/officeDocument/2006/relationships/hyperlink" Target="http://www.bu.edu/articles/2020/how-covid-19-is-impacting-the-lgbtq-community/" TargetMode="External"/><Relationship Id="rId4" Type="http://schemas.openxmlformats.org/officeDocument/2006/relationships/hyperlink" Target="https://jamanetwork.com/journals/jama/fullarticle/276824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6BE57187-51D0-455E-81FD-346114202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1885" y="1715106"/>
            <a:ext cx="5828230" cy="81070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339933"/>
                </a:solidFill>
              </a:rPr>
              <a:t>David J Corliss, PhD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8EAF0CF-D80F-4580-B68D-9D8D7C7CC837}"/>
              </a:ext>
            </a:extLst>
          </p:cNvPr>
          <p:cNvGrpSpPr/>
          <p:nvPr/>
        </p:nvGrpSpPr>
        <p:grpSpPr>
          <a:xfrm>
            <a:off x="94270" y="2454411"/>
            <a:ext cx="5605806" cy="1418442"/>
            <a:chOff x="839264" y="2115043"/>
            <a:chExt cx="5256736" cy="1418442"/>
          </a:xfrm>
        </p:grpSpPr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D53D270A-94E6-49E0-AEFE-0C0EB0A7C98D}"/>
                </a:ext>
              </a:extLst>
            </p:cNvPr>
            <p:cNvSpPr txBox="1">
              <a:spLocks noRot="1" noChangeArrowheads="1"/>
            </p:cNvSpPr>
            <p:nvPr/>
          </p:nvSpPr>
          <p:spPr bwMode="auto">
            <a:xfrm>
              <a:off x="839264" y="2205876"/>
              <a:ext cx="5256736" cy="1327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Georgia" pitchFamily="18" charset="0"/>
                </a:rPr>
                <a:t>PhD</a:t>
              </a:r>
              <a:r>
                <a:rPr lang="en-US" sz="2400" dirty="0">
                  <a:solidFill>
                    <a:srgbClr val="0070C0"/>
                  </a:solidFill>
                  <a:latin typeface="Georgia" pitchFamily="18" charset="0"/>
                </a:rPr>
                <a:t> 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Georgia" pitchFamily="18" charset="0"/>
                </a:rPr>
                <a:t>Statistical Astrophysics,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>
                  <a:solidFill>
                    <a:srgbClr val="0070C0"/>
                  </a:solidFill>
                  <a:latin typeface="Georgia" pitchFamily="18" charset="0"/>
                </a:rPr>
                <a:t>Former Faculty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itchFamily="18" charset="0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dirty="0">
                  <a:solidFill>
                    <a:srgbClr val="0070C0"/>
                  </a:solidFill>
                  <a:latin typeface="Georgia" pitchFamily="18" charset="0"/>
                </a:rPr>
                <a:t>(= NOT a medical expert)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eorgia" pitchFamily="18" charset="0"/>
              </a:endParaRPr>
            </a:p>
          </p:txBody>
        </p:sp>
        <p:pic>
          <p:nvPicPr>
            <p:cNvPr id="3086" name="Picture 14" descr="Black Cap Clip Art">
              <a:extLst>
                <a:ext uri="{FF2B5EF4-FFF2-40B4-BE49-F238E27FC236}">
                  <a16:creationId xmlns:a16="http://schemas.microsoft.com/office/drawing/2014/main" id="{EE0AEADF-B0C9-4356-A677-5AC30BB505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458" y="2115043"/>
              <a:ext cx="1307465" cy="967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3B8C7F-3E17-4B47-8B35-5D159F8A7A43}"/>
              </a:ext>
            </a:extLst>
          </p:cNvPr>
          <p:cNvGrpSpPr/>
          <p:nvPr/>
        </p:nvGrpSpPr>
        <p:grpSpPr>
          <a:xfrm>
            <a:off x="642871" y="4543720"/>
            <a:ext cx="5041493" cy="1253773"/>
            <a:chOff x="6072708" y="4713402"/>
            <a:chExt cx="5041493" cy="1253773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A8948134-8589-4064-A5DE-BB4191E4EACB}"/>
                </a:ext>
              </a:extLst>
            </p:cNvPr>
            <p:cNvSpPr txBox="1">
              <a:spLocks noRot="1" noChangeArrowheads="1"/>
            </p:cNvSpPr>
            <p:nvPr/>
          </p:nvSpPr>
          <p:spPr bwMode="auto">
            <a:xfrm>
              <a:off x="6072708" y="5250730"/>
              <a:ext cx="5041493" cy="716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Business analytics manager, Commercial statistician  since 1995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3DCD3D3-F488-4DE0-9D6C-DADFA7400015}"/>
                </a:ext>
              </a:extLst>
            </p:cNvPr>
            <p:cNvGrpSpPr/>
            <p:nvPr/>
          </p:nvGrpSpPr>
          <p:grpSpPr>
            <a:xfrm>
              <a:off x="6285713" y="4713402"/>
              <a:ext cx="4385429" cy="471941"/>
              <a:chOff x="6285713" y="4758253"/>
              <a:chExt cx="4828488" cy="427090"/>
            </a:xfrm>
          </p:grpSpPr>
          <p:pic>
            <p:nvPicPr>
              <p:cNvPr id="3088" name="Picture 16" descr="Sportcar Clip Art">
                <a:extLst>
                  <a:ext uri="{FF2B5EF4-FFF2-40B4-BE49-F238E27FC236}">
                    <a16:creationId xmlns:a16="http://schemas.microsoft.com/office/drawing/2014/main" id="{9D36482C-BEE9-4B37-9000-2C283ED4AF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5713" y="4758253"/>
                <a:ext cx="952500" cy="365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16" descr="Sportcar Clip Art">
                <a:extLst>
                  <a:ext uri="{FF2B5EF4-FFF2-40B4-BE49-F238E27FC236}">
                    <a16:creationId xmlns:a16="http://schemas.microsoft.com/office/drawing/2014/main" id="{87094348-4349-4EE7-95FE-1EF803B0E0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3178" y="4784464"/>
                <a:ext cx="952500" cy="365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16" descr="Sportcar Clip Art">
                <a:extLst>
                  <a:ext uri="{FF2B5EF4-FFF2-40B4-BE49-F238E27FC236}">
                    <a16:creationId xmlns:a16="http://schemas.microsoft.com/office/drawing/2014/main" id="{4420D3DB-526B-46B9-9192-8703ECC747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00643" y="4820218"/>
                <a:ext cx="952500" cy="365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16" descr="Sportcar Clip Art">
                <a:extLst>
                  <a:ext uri="{FF2B5EF4-FFF2-40B4-BE49-F238E27FC236}">
                    <a16:creationId xmlns:a16="http://schemas.microsoft.com/office/drawing/2014/main" id="{3505306A-DE45-4DF8-98E1-24C52F634F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61701" y="4820217"/>
                <a:ext cx="952500" cy="3651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73E177B-9307-4E30-9848-AAB42D515705}"/>
              </a:ext>
            </a:extLst>
          </p:cNvPr>
          <p:cNvGrpSpPr/>
          <p:nvPr/>
        </p:nvGrpSpPr>
        <p:grpSpPr>
          <a:xfrm>
            <a:off x="6355514" y="2556243"/>
            <a:ext cx="5314443" cy="1524837"/>
            <a:chOff x="6072709" y="2216875"/>
            <a:chExt cx="5314443" cy="1524837"/>
          </a:xfrm>
        </p:grpSpPr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F95CEA5C-90A0-409F-B92E-4A5B8A0A4A46}"/>
                </a:ext>
              </a:extLst>
            </p:cNvPr>
            <p:cNvSpPr txBox="1">
              <a:spLocks noRot="1" noChangeArrowheads="1"/>
            </p:cNvSpPr>
            <p:nvPr/>
          </p:nvSpPr>
          <p:spPr bwMode="auto">
            <a:xfrm>
              <a:off x="6072709" y="2216875"/>
              <a:ext cx="3789313" cy="1327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Founder and Director of Peace-Work: statistical volunteers for good causes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324A452-7E5F-4E37-9E99-95A0C03A4B51}"/>
                </a:ext>
              </a:extLst>
            </p:cNvPr>
            <p:cNvGrpSpPr/>
            <p:nvPr/>
          </p:nvGrpSpPr>
          <p:grpSpPr>
            <a:xfrm>
              <a:off x="9669373" y="2291322"/>
              <a:ext cx="1717779" cy="1450390"/>
              <a:chOff x="-189531" y="1014300"/>
              <a:chExt cx="1731549" cy="1465896"/>
            </a:xfrm>
          </p:grpSpPr>
          <p:pic>
            <p:nvPicPr>
              <p:cNvPr id="39" name="Picture 2" descr="Peace-Work Logo">
                <a:extLst>
                  <a:ext uri="{FF2B5EF4-FFF2-40B4-BE49-F238E27FC236}">
                    <a16:creationId xmlns:a16="http://schemas.microsoft.com/office/drawing/2014/main" id="{0570AAE9-9039-4913-9FE4-6D0A2333AF3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640" y="1014300"/>
                <a:ext cx="1171527" cy="1078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EEEB28E-1F27-45CE-963F-C904F2FE2A01}"/>
                  </a:ext>
                </a:extLst>
              </p:cNvPr>
              <p:cNvSpPr/>
              <p:nvPr/>
            </p:nvSpPr>
            <p:spPr>
              <a:xfrm>
                <a:off x="-189531" y="2013595"/>
                <a:ext cx="1731549" cy="466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00B050"/>
                    </a:solidFill>
                  </a:rPr>
                  <a:t>Peace-Work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06FEF05-05B5-4D6B-9F2A-052A5FD1F3D8}"/>
              </a:ext>
            </a:extLst>
          </p:cNvPr>
          <p:cNvGrpSpPr/>
          <p:nvPr/>
        </p:nvGrpSpPr>
        <p:grpSpPr>
          <a:xfrm>
            <a:off x="5870540" y="4454019"/>
            <a:ext cx="5687260" cy="1345043"/>
            <a:chOff x="5870540" y="4623701"/>
            <a:chExt cx="5687260" cy="1345043"/>
          </a:xfrm>
        </p:grpSpPr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58490AC7-6201-45F6-9796-C886917E789A}"/>
                </a:ext>
              </a:extLst>
            </p:cNvPr>
            <p:cNvSpPr txBox="1">
              <a:spLocks noRot="1" noChangeArrowheads="1"/>
            </p:cNvSpPr>
            <p:nvPr/>
          </p:nvSpPr>
          <p:spPr bwMode="auto">
            <a:xfrm>
              <a:off x="5989433" y="5252299"/>
              <a:ext cx="5041493" cy="716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Georgia" pitchFamily="18" charset="0"/>
                  <a:ea typeface="+mn-ea"/>
                  <a:cs typeface="+mn-cs"/>
                </a:rPr>
                <a:t>Presented in Webinar Series: Data Science in Action in Response to the Outbreak of COVID19</a:t>
              </a:r>
            </a:p>
          </p:txBody>
        </p:sp>
        <p:pic>
          <p:nvPicPr>
            <p:cNvPr id="1032" name="Picture 8" descr="2019 ASA Fellows Announcement">
              <a:extLst>
                <a:ext uri="{FF2B5EF4-FFF2-40B4-BE49-F238E27FC236}">
                  <a16:creationId xmlns:a16="http://schemas.microsoft.com/office/drawing/2014/main" id="{56DA0DF5-E138-4BBD-B0EA-674D1989DB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0540" y="4644140"/>
              <a:ext cx="2472271" cy="397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00BD0AA-A46C-4EBB-BFA0-5D32E56A5C23}"/>
                </a:ext>
              </a:extLst>
            </p:cNvPr>
            <p:cNvSpPr txBox="1"/>
            <p:nvPr/>
          </p:nvSpPr>
          <p:spPr>
            <a:xfrm>
              <a:off x="8415080" y="4623701"/>
              <a:ext cx="31427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Journal of Data Science</a:t>
              </a:r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13511BEA-98F4-4FCA-A367-3459CDB439AA}"/>
              </a:ext>
            </a:extLst>
          </p:cNvPr>
          <p:cNvSpPr txBox="1">
            <a:spLocks/>
          </p:cNvSpPr>
          <p:nvPr/>
        </p:nvSpPr>
        <p:spPr>
          <a:xfrm>
            <a:off x="1097280" y="296763"/>
            <a:ext cx="10566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339933"/>
                </a:solidFill>
                <a:latin typeface="+mn-lt"/>
              </a:rPr>
              <a:t>COVID-19 Pandemic in the United States</a:t>
            </a:r>
            <a:br>
              <a:rPr lang="en-US" b="1" dirty="0">
                <a:solidFill>
                  <a:srgbClr val="339933"/>
                </a:solidFill>
                <a:latin typeface="+mn-lt"/>
              </a:rPr>
            </a:br>
            <a:r>
              <a:rPr lang="en-US" sz="4000" b="1" dirty="0">
                <a:solidFill>
                  <a:srgbClr val="339933"/>
                </a:solidFill>
                <a:latin typeface="+mn-lt"/>
              </a:rPr>
              <a:t>Disproportional Impact on Marginalized Communities</a:t>
            </a:r>
          </a:p>
        </p:txBody>
      </p:sp>
    </p:spTree>
    <p:extLst>
      <p:ext uri="{BB962C8B-B14F-4D97-AF65-F5344CB8AC3E}">
        <p14:creationId xmlns:p14="http://schemas.microsoft.com/office/powerpoint/2010/main" val="349395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03E64F2-6F00-4A66-8572-52F5CA23E9B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285020" y="2018820"/>
            <a:ext cx="10597100" cy="45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Disproportional impacts on marginalized populations are seen in COVID-19 1</a:t>
            </a:r>
            <a:r>
              <a:rPr lang="en-US" sz="3200" baseline="30000" dirty="0">
                <a:solidFill>
                  <a:srgbClr val="0070C0"/>
                </a:solidFill>
                <a:latin typeface="Georgia" pitchFamily="18" charset="0"/>
              </a:rPr>
              <a:t>st</a:t>
            </a: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 Wave per capita deaths rates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9346418-6490-4A65-AB42-6E4A51989E80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294121" y="2917237"/>
            <a:ext cx="10357409" cy="97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COVID-19 per capita deaths rates increase with population percent for BIPOC and Indigenous groups  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7EEBCBC6-3173-44CF-BFAD-62CF3AC8D315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294121" y="4213789"/>
            <a:ext cx="10630786" cy="7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Higher death rates are also linked to higher poverty but not as strongly as higher percent of racial groups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63C7841-DA53-4ECD-9436-04A80EB2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/>
          <a:lstStyle/>
          <a:p>
            <a:r>
              <a:rPr lang="en-US" b="1" dirty="0">
                <a:solidFill>
                  <a:srgbClr val="339933"/>
                </a:solidFill>
              </a:rPr>
              <a:t>Summary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A0B6D4B-CA80-4B35-A25D-0C2E2AD89DC7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294121" y="5311128"/>
            <a:ext cx="9371981" cy="88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Further investigation needed, especially for smaller populations and long-term effects</a:t>
            </a:r>
          </a:p>
        </p:txBody>
      </p:sp>
    </p:spTree>
    <p:extLst>
      <p:ext uri="{BB962C8B-B14F-4D97-AF65-F5344CB8AC3E}">
        <p14:creationId xmlns:p14="http://schemas.microsoft.com/office/powerpoint/2010/main" val="9764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FE2F-A84B-4BE5-9044-28D30B51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9933"/>
                </a:solidFill>
              </a:rPr>
              <a:t>References and Resources</a:t>
            </a:r>
            <a:endParaRPr lang="en-US" b="1" i="1" dirty="0">
              <a:solidFill>
                <a:srgbClr val="339933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DE476490-AB18-43C2-B99F-57C559493E08}"/>
              </a:ext>
            </a:extLst>
          </p:cNvPr>
          <p:cNvSpPr txBox="1">
            <a:spLocks/>
          </p:cNvSpPr>
          <p:nvPr/>
        </p:nvSpPr>
        <p:spPr>
          <a:xfrm>
            <a:off x="5508752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D217B12-0A7D-4AE6-B9A0-5F2AB2005073}" type="datetime1">
              <a:rPr lang="en-US" smtClean="0">
                <a:solidFill>
                  <a:prstClr val="black"/>
                </a:solidFill>
                <a:latin typeface="Calibri" panose="020F0502020204030204"/>
              </a:rPr>
              <a:pPr>
                <a:defRPr/>
              </a:pPr>
              <a:t>8/28/2020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A61096-853C-4F00-AFD4-9031CFB25B40}"/>
              </a:ext>
            </a:extLst>
          </p:cNvPr>
          <p:cNvSpPr/>
          <p:nvPr/>
        </p:nvSpPr>
        <p:spPr>
          <a:xfrm>
            <a:off x="1371600" y="1468124"/>
            <a:ext cx="104501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New York Times COVID-19 Data Repository</a:t>
            </a:r>
          </a:p>
          <a:p>
            <a:r>
              <a:rPr lang="en-US" dirty="0">
                <a:hlinkClick r:id="rId2"/>
              </a:rPr>
              <a:t>https://github.com/nytimes/covid-19-data</a:t>
            </a:r>
            <a:endParaRPr lang="en-US" dirty="0"/>
          </a:p>
          <a:p>
            <a:endParaRPr lang="en-US" dirty="0"/>
          </a:p>
          <a:p>
            <a:r>
              <a:rPr lang="en-US" dirty="0"/>
              <a:t>Johns Hopkins State Data Trends</a:t>
            </a:r>
          </a:p>
          <a:p>
            <a:r>
              <a:rPr lang="en-US" dirty="0">
                <a:hlinkClick r:id="rId3"/>
              </a:rPr>
              <a:t>https://coronavirus.jhu.edu/data/state-timeline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Prison Populations: Saloner, B. et al., JAMA. 2020;324(6):602-603. doi:10.1001/jama.2020.12528 </a:t>
            </a:r>
            <a:br>
              <a:rPr lang="en-US" dirty="0"/>
            </a:br>
            <a:r>
              <a:rPr lang="en-US" dirty="0">
                <a:hlinkClick r:id="rId4"/>
              </a:rPr>
              <a:t>https://jamanetwork.com/journals/jama/fullarticle/2768249</a:t>
            </a:r>
            <a:endParaRPr lang="en-US" dirty="0"/>
          </a:p>
          <a:p>
            <a:endParaRPr lang="en-US" b="0" i="0" dirty="0">
              <a:solidFill>
                <a:srgbClr val="313537"/>
              </a:solidFill>
              <a:effectLst/>
              <a:latin typeface="Guardian-Egyptian-Headline"/>
            </a:endParaRPr>
          </a:p>
          <a:p>
            <a:r>
              <a:rPr lang="en-US" b="0" i="0" dirty="0">
                <a:solidFill>
                  <a:srgbClr val="313537"/>
                </a:solidFill>
                <a:effectLst/>
                <a:latin typeface="Guardian-Egyptian-Headline"/>
              </a:rPr>
              <a:t>A Snapshot of How COVID-19 Is Impacting the LGBTQ Community</a:t>
            </a:r>
          </a:p>
          <a:p>
            <a:r>
              <a:rPr lang="en-US" dirty="0">
                <a:hlinkClick r:id="rId5"/>
              </a:rPr>
              <a:t>http://www.bu.edu/articles/2020/how-covid-19-is-impacting-the-lgbtq-community/</a:t>
            </a:r>
            <a:endParaRPr lang="en-US" dirty="0"/>
          </a:p>
          <a:p>
            <a:endParaRPr lang="en-US" dirty="0"/>
          </a:p>
          <a:p>
            <a:r>
              <a:rPr lang="en-US" dirty="0"/>
              <a:t>Analysis performed using SAS University Edition</a:t>
            </a:r>
          </a:p>
          <a:p>
            <a:r>
              <a:rPr lang="en-US" dirty="0">
                <a:hlinkClick r:id="rId6"/>
              </a:rPr>
              <a:t>https://www.sas.com/en_us/software/university-edition.html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Peace-Work – Studies and Other Information</a:t>
            </a:r>
          </a:p>
          <a:p>
            <a:r>
              <a:rPr lang="en-US" dirty="0">
                <a:hlinkClick r:id="rId7"/>
              </a:rPr>
              <a:t>https://www.peace-work.org/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3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3326F-E62C-4C07-BCA0-90731760B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800" b="1" dirty="0">
                <a:solidFill>
                  <a:srgbClr val="00B050"/>
                </a:solidFill>
                <a:latin typeface="Georgia" panose="02040502050405020303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61425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0B0310-908E-4D9B-9963-6B68962737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7280" y="4183146"/>
            <a:ext cx="10058400" cy="22365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David J Corliss</a:t>
            </a:r>
          </a:p>
          <a:p>
            <a:r>
              <a:rPr lang="en-US" dirty="0"/>
              <a:t>Peace-Work</a:t>
            </a:r>
          </a:p>
          <a:p>
            <a:r>
              <a:rPr lang="en-US" dirty="0"/>
              <a:t>734.8347.9323</a:t>
            </a:r>
          </a:p>
          <a:p>
            <a:r>
              <a:rPr lang="en-US" dirty="0"/>
              <a:t>davidjcorliss@gmail.com</a:t>
            </a:r>
          </a:p>
          <a:p>
            <a:r>
              <a:rPr lang="en-US" dirty="0"/>
              <a:t>www.peace-work.org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14E67D-1466-4D50-9E45-CD0B95981F4B}"/>
              </a:ext>
            </a:extLst>
          </p:cNvPr>
          <p:cNvSpPr txBox="1">
            <a:spLocks/>
          </p:cNvSpPr>
          <p:nvPr/>
        </p:nvSpPr>
        <p:spPr>
          <a:xfrm>
            <a:off x="427976" y="286604"/>
            <a:ext cx="11544064" cy="12311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339933"/>
                </a:solidFill>
              </a:rPr>
              <a:t>Contact Information</a:t>
            </a:r>
            <a:endParaRPr lang="en-US" b="1" i="1" dirty="0">
              <a:solidFill>
                <a:srgbClr val="33993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4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FE2F-A84B-4BE5-9044-28D30B51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96763"/>
            <a:ext cx="10566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339933"/>
                </a:solidFill>
                <a:latin typeface="+mn-lt"/>
              </a:rPr>
              <a:t>COVID-19 Pandemic in the United States</a:t>
            </a:r>
            <a:br>
              <a:rPr lang="en-US" b="1" dirty="0">
                <a:solidFill>
                  <a:srgbClr val="339933"/>
                </a:solidFill>
                <a:latin typeface="+mn-lt"/>
              </a:rPr>
            </a:br>
            <a:r>
              <a:rPr lang="en-US" sz="4000" b="1" dirty="0">
                <a:solidFill>
                  <a:srgbClr val="339933"/>
                </a:solidFill>
                <a:latin typeface="+mn-lt"/>
              </a:rPr>
              <a:t>Disproportional Impact on Marginalized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D96DB-3E88-4A2E-8799-732B46591B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David J Corliss, PhD</a:t>
            </a:r>
          </a:p>
          <a:p>
            <a:pPr algn="ctr"/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Peace-Work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F1C9FC-08CF-4EAE-9DA4-2CB136E17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796" y="5700517"/>
            <a:ext cx="1114425" cy="98107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E720807-AA3F-4F7C-ADBB-77210D3C618A}"/>
              </a:ext>
            </a:extLst>
          </p:cNvPr>
          <p:cNvGrpSpPr/>
          <p:nvPr/>
        </p:nvGrpSpPr>
        <p:grpSpPr>
          <a:xfrm>
            <a:off x="10601222" y="5411244"/>
            <a:ext cx="1332481" cy="1358057"/>
            <a:chOff x="4662" y="1014300"/>
            <a:chExt cx="1343162" cy="1372576"/>
          </a:xfrm>
        </p:grpSpPr>
        <p:pic>
          <p:nvPicPr>
            <p:cNvPr id="7" name="Picture 2" descr="Peace-Work Logo">
              <a:extLst>
                <a:ext uri="{FF2B5EF4-FFF2-40B4-BE49-F238E27FC236}">
                  <a16:creationId xmlns:a16="http://schemas.microsoft.com/office/drawing/2014/main" id="{B732D966-93F4-4B47-8FD3-9F5E40A9E9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640" y="1014300"/>
              <a:ext cx="1171527" cy="1078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1FE7E53-4ECE-4845-9FE8-AD168FC86F4C}"/>
                </a:ext>
              </a:extLst>
            </p:cNvPr>
            <p:cNvSpPr/>
            <p:nvPr/>
          </p:nvSpPr>
          <p:spPr>
            <a:xfrm>
              <a:off x="4662" y="2013595"/>
              <a:ext cx="1343162" cy="3732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Peace-Work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08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57F866-D37F-4379-BFBE-B2D3549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9933"/>
                </a:solidFill>
              </a:rPr>
              <a:t>Analytic Methodology: Geographic Variation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42E287-1A41-4727-98F0-DD72D1BE4E52}"/>
              </a:ext>
            </a:extLst>
          </p:cNvPr>
          <p:cNvSpPr txBox="1"/>
          <p:nvPr/>
        </p:nvSpPr>
        <p:spPr>
          <a:xfrm>
            <a:off x="119723" y="6096603"/>
            <a:ext cx="48953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Compilation and Plots: John Hopkins Coronavirus Center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7A8792F-22AE-4CAF-9384-B5D77054E22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99618" y="5597909"/>
            <a:ext cx="10878534" cy="55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Michigan                                             Illinois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C2E1A4-BD70-4E63-99AA-C661E570C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50" y="4128940"/>
            <a:ext cx="5296503" cy="14859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61DBEB-EA8D-4FF2-9E3A-9CCED65F0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952" y="4128940"/>
            <a:ext cx="5288188" cy="1485981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9558A2EA-92FB-415A-A81B-EA02A0E1879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73067" y="3233349"/>
            <a:ext cx="10878534" cy="55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Texas                                                  Florida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BE01D8-CC5B-4FE1-B964-68CA976AA1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51" y="1863717"/>
            <a:ext cx="5288191" cy="14616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18E18A-7B8F-4016-8E7D-C557B2C25A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3952" y="1863718"/>
            <a:ext cx="5288188" cy="146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9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57F866-D37F-4379-BFBE-B2D3549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9933"/>
                </a:solidFill>
              </a:rPr>
              <a:t>Analytic Methodology: 1st Wave Deaths / Capita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42E287-1A41-4727-98F0-DD72D1BE4E52}"/>
              </a:ext>
            </a:extLst>
          </p:cNvPr>
          <p:cNvSpPr txBox="1"/>
          <p:nvPr/>
        </p:nvSpPr>
        <p:spPr>
          <a:xfrm>
            <a:off x="2052214" y="6076457"/>
            <a:ext cx="4147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Data Compilation and Plot: Wikipedia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7A8792F-22AE-4CAF-9384-B5D77054E22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890994" y="1508288"/>
            <a:ext cx="5222451" cy="465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lvl="0" indent="-457200" defTabSz="9144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Deaths, not Cases</a:t>
            </a:r>
          </a:p>
          <a:p>
            <a:pPr marL="457200" lvl="0" indent="-457200" defTabSz="9144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Per Capita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First Wave Only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County-Level (NYT Data)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>
                <a:solidFill>
                  <a:srgbClr val="0070C0"/>
                </a:solidFill>
                <a:latin typeface="Georgia" pitchFamily="18" charset="0"/>
              </a:rPr>
              <a:t>Key Metric:</a:t>
            </a:r>
          </a:p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>
                <a:solidFill>
                  <a:srgbClr val="0070C0"/>
                </a:solidFill>
                <a:latin typeface="Georgia" pitchFamily="18" charset="0"/>
              </a:rPr>
              <a:t>Cumulative Deaths Per Capita through 6/30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43C7D0-2ACC-4D82-9639-35299CB34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19" y="1861596"/>
            <a:ext cx="6419653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57F866-D37F-4379-BFBE-B2D3549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/>
          <a:lstStyle/>
          <a:p>
            <a:r>
              <a:rPr lang="en-US" b="1" dirty="0">
                <a:solidFill>
                  <a:srgbClr val="339933"/>
                </a:solidFill>
              </a:rPr>
              <a:t>Early Evidence of Disproportional Impact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7A8792F-22AE-4CAF-9384-B5D77054E22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80881" y="5851506"/>
            <a:ext cx="10684150" cy="53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defTabSz="914400">
              <a:defRPr/>
            </a:pPr>
            <a:r>
              <a:rPr lang="en-US" sz="2400" dirty="0">
                <a:solidFill>
                  <a:srgbClr val="0070C0"/>
                </a:solidFill>
                <a:latin typeface="Georgia" pitchFamily="18" charset="0"/>
              </a:rPr>
              <a:t>Michigan data  indicated disproportionate impact by demographic factors 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F4D3C37B-0164-46C1-8E7F-18BDE4721C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033621"/>
              </p:ext>
            </p:extLst>
          </p:nvPr>
        </p:nvGraphicFramePr>
        <p:xfrm>
          <a:off x="5948313" y="1877228"/>
          <a:ext cx="5627802" cy="389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8771F2CE-5C6D-44B8-8EB7-3CA3F3C51E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354684"/>
              </p:ext>
            </p:extLst>
          </p:nvPr>
        </p:nvGraphicFramePr>
        <p:xfrm>
          <a:off x="314851" y="1925704"/>
          <a:ext cx="4935879" cy="38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2DF8FC4-FA91-4EE0-A95F-300B649CD5E6}"/>
              </a:ext>
            </a:extLst>
          </p:cNvPr>
          <p:cNvSpPr txBox="1"/>
          <p:nvPr/>
        </p:nvSpPr>
        <p:spPr>
          <a:xfrm>
            <a:off x="329940" y="1941919"/>
            <a:ext cx="489250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Detroit Area Early Trend – Deaths per 1,000,000</a:t>
            </a:r>
          </a:p>
        </p:txBody>
      </p:sp>
    </p:spTree>
    <p:extLst>
      <p:ext uri="{BB962C8B-B14F-4D97-AF65-F5344CB8AC3E}">
        <p14:creationId xmlns:p14="http://schemas.microsoft.com/office/powerpoint/2010/main" val="371737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57F866-D37F-4379-BFBE-B2D3549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/>
          <a:lstStyle/>
          <a:p>
            <a:r>
              <a:rPr lang="en-US" b="1" dirty="0">
                <a:solidFill>
                  <a:srgbClr val="339933"/>
                </a:solidFill>
              </a:rPr>
              <a:t>Statistical Results: % BIPOC Population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9298A28-3DAA-4176-87CD-FEE0A677C64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428322" y="1640262"/>
            <a:ext cx="4091232" cy="472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Impact steadily increases with increasing percent of BIPOC (Black, Indigenous, Persons of Color) residents at the county level</a:t>
            </a:r>
          </a:p>
        </p:txBody>
      </p:sp>
      <p:pic>
        <p:nvPicPr>
          <p:cNvPr id="5" name="Picture 2" descr="The SGPlot Procedure">
            <a:extLst>
              <a:ext uri="{FF2B5EF4-FFF2-40B4-BE49-F238E27FC236}">
                <a16:creationId xmlns:a16="http://schemas.microsoft.com/office/drawing/2014/main" id="{4DB00F5C-30D7-452D-A163-B8475D2D4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69" y="188771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4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57F866-D37F-4379-BFBE-B2D3549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/>
          <a:lstStyle/>
          <a:p>
            <a:r>
              <a:rPr lang="en-US" b="1" dirty="0">
                <a:solidFill>
                  <a:srgbClr val="339933"/>
                </a:solidFill>
              </a:rPr>
              <a:t>Statistical Results: % Indigenous Population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9298A28-3DAA-4176-87CD-FEE0A677C64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880808" y="2582948"/>
            <a:ext cx="3384223" cy="280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Similar trend seen in Indigenous only</a:t>
            </a:r>
          </a:p>
        </p:txBody>
      </p:sp>
      <p:pic>
        <p:nvPicPr>
          <p:cNvPr id="9" name="Picture 2" descr="The SGPlot Procedure">
            <a:extLst>
              <a:ext uri="{FF2B5EF4-FFF2-40B4-BE49-F238E27FC236}">
                <a16:creationId xmlns:a16="http://schemas.microsoft.com/office/drawing/2014/main" id="{8F3BFDDD-AA13-43CE-8AFC-E1D10B778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69" y="189234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36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57F866-D37F-4379-BFBE-B2D3549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/>
          <a:lstStyle/>
          <a:p>
            <a:r>
              <a:rPr lang="en-US" b="1" dirty="0">
                <a:solidFill>
                  <a:srgbClr val="339933"/>
                </a:solidFill>
              </a:rPr>
              <a:t>Statistical Results: % Below Poverty Line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9298A28-3DAA-4176-87CD-FEE0A677C64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880808" y="2582948"/>
            <a:ext cx="3384223" cy="280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COVID-19 death rate shows some correlation to % Poverty but not as marked as % BIPOC</a:t>
            </a:r>
          </a:p>
        </p:txBody>
      </p:sp>
      <p:pic>
        <p:nvPicPr>
          <p:cNvPr id="3" name="Picture 2" descr="The SGPlot Procedure">
            <a:extLst>
              <a:ext uri="{FF2B5EF4-FFF2-40B4-BE49-F238E27FC236}">
                <a16:creationId xmlns:a16="http://schemas.microsoft.com/office/drawing/2014/main" id="{D5B58B87-A995-473F-930D-4D43ABAE1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69" y="188771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33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5ABA3-F425-4AEB-810A-66F0DE05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5DA6-2551-471B-A47D-DA83C32A5009}" type="datetime1">
              <a:rPr lang="en-US" smtClean="0"/>
              <a:t>8/28/2020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657F866-D37F-4379-BFBE-B2D35493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76" y="286604"/>
            <a:ext cx="11544064" cy="1231112"/>
          </a:xfrm>
        </p:spPr>
        <p:txBody>
          <a:bodyPr/>
          <a:lstStyle/>
          <a:p>
            <a:r>
              <a:rPr lang="en-US" b="1" dirty="0">
                <a:solidFill>
                  <a:srgbClr val="339933"/>
                </a:solidFill>
              </a:rPr>
              <a:t>Statistical Results: Odds Ratios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2A21DB-B9F1-4677-8367-0DE7E2E77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71366"/>
              </p:ext>
            </p:extLst>
          </p:nvPr>
        </p:nvGraphicFramePr>
        <p:xfrm>
          <a:off x="2256930" y="2818727"/>
          <a:ext cx="7517221" cy="3079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6979">
                  <a:extLst>
                    <a:ext uri="{9D8B030D-6E8A-4147-A177-3AD203B41FA5}">
                      <a16:colId xmlns:a16="http://schemas.microsoft.com/office/drawing/2014/main" val="3148013709"/>
                    </a:ext>
                  </a:extLst>
                </a:gridCol>
                <a:gridCol w="3280242">
                  <a:extLst>
                    <a:ext uri="{9D8B030D-6E8A-4147-A177-3AD203B41FA5}">
                      <a16:colId xmlns:a16="http://schemas.microsoft.com/office/drawing/2014/main" val="2479327044"/>
                    </a:ext>
                  </a:extLst>
                </a:gridCol>
              </a:tblGrid>
              <a:tr h="55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BIPOC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10.1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397736"/>
                  </a:ext>
                </a:extLst>
              </a:tr>
              <a:tr h="55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Prison Populations*</a:t>
                      </a: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239906"/>
                  </a:ext>
                </a:extLst>
              </a:tr>
              <a:tr h="55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Indigenous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3.3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836114"/>
                  </a:ext>
                </a:extLst>
              </a:tr>
              <a:tr h="55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Poverty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2.9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82080"/>
                  </a:ext>
                </a:extLst>
              </a:tr>
              <a:tr h="5530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Population Density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4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1.9</a:t>
                      </a:r>
                      <a:endParaRPr lang="en-US" sz="40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965600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10239A25-1CD2-4AB5-A802-BF200154FBD8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46755" y="1848953"/>
            <a:ext cx="11343588" cy="65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70C0"/>
                </a:solidFill>
                <a:latin typeface="Georgia" pitchFamily="18" charset="0"/>
              </a:rPr>
              <a:t>Odds Ratios of highest % prevalence (60%+) vs. lowest (&lt;5%)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3BEF54-A3A3-401C-B46C-840EC16859BD}"/>
              </a:ext>
            </a:extLst>
          </p:cNvPr>
          <p:cNvSpPr txBox="1"/>
          <p:nvPr/>
        </p:nvSpPr>
        <p:spPr>
          <a:xfrm>
            <a:off x="2231326" y="5916199"/>
            <a:ext cx="5762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Compared to overall US population. Reported by Saloner et al, COVID-19  </a:t>
            </a:r>
          </a:p>
          <a:p>
            <a:r>
              <a:rPr lang="en-US" sz="1400" dirty="0"/>
              <a:t>Cases and Deaths in Federal and State Prisons, JAMA, August 11, 2020</a:t>
            </a:r>
          </a:p>
        </p:txBody>
      </p:sp>
    </p:spTree>
    <p:extLst>
      <p:ext uri="{BB962C8B-B14F-4D97-AF65-F5344CB8AC3E}">
        <p14:creationId xmlns:p14="http://schemas.microsoft.com/office/powerpoint/2010/main" val="3648526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WSUG 2018 Presentation Template.potx" id="{023AD0AD-342A-4FDE-89A3-5BFA112E198A}" vid="{B7AF3BFD-B6ED-47FF-AA01-6BC74297D32C}"/>
    </a:ext>
  </a:extLst>
</a:theme>
</file>

<file path=ppt/theme/theme2.xml><?xml version="1.0" encoding="utf-8"?>
<a:theme xmlns:a="http://schemas.openxmlformats.org/drawingml/2006/main" name="1_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WSUG 2018 Presentation Template.potx" id="{023AD0AD-342A-4FDE-89A3-5BFA112E198A}" vid="{BC7B830A-40FA-4546-BF58-88BAB67F4D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MWSUG_2018_BL147</Template>
  <TotalTime>2045</TotalTime>
  <Words>529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Georgia</vt:lpstr>
      <vt:lpstr>Google Sans</vt:lpstr>
      <vt:lpstr>Guardian-Egyptian-Headline</vt:lpstr>
      <vt:lpstr>Wingdings</vt:lpstr>
      <vt:lpstr>Retrospect</vt:lpstr>
      <vt:lpstr>1_Retrospect</vt:lpstr>
      <vt:lpstr>David J Corliss, PhD</vt:lpstr>
      <vt:lpstr>COVID-19 Pandemic in the United States Disproportional Impact on Marginalized Communities</vt:lpstr>
      <vt:lpstr>Analytic Methodology: Geographic Variation </vt:lpstr>
      <vt:lpstr>Analytic Methodology: 1st Wave Deaths / Capita</vt:lpstr>
      <vt:lpstr>Early Evidence of Disproportional Impact</vt:lpstr>
      <vt:lpstr>Statistical Results: % BIPOC Population</vt:lpstr>
      <vt:lpstr>Statistical Results: % Indigenous Population</vt:lpstr>
      <vt:lpstr>Statistical Results: % Below Poverty Line</vt:lpstr>
      <vt:lpstr>Statistical Results: Odds Ratios</vt:lpstr>
      <vt:lpstr>Summary</vt:lpstr>
      <vt:lpstr>References and 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For Good as a Community Service Project at Work</dc:title>
  <dc:creator>David Corliss</dc:creator>
  <cp:lastModifiedBy>David Corliss</cp:lastModifiedBy>
  <cp:revision>168</cp:revision>
  <dcterms:created xsi:type="dcterms:W3CDTF">2018-09-21T21:31:35Z</dcterms:created>
  <dcterms:modified xsi:type="dcterms:W3CDTF">2020-08-28T19:56:43Z</dcterms:modified>
</cp:coreProperties>
</file>