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9144000"/>
  <p:notesSz cx="6858000" cy="9144000"/>
  <p:embeddedFontLst>
    <p:embeddedFont>
      <p:font typeface="Lato"/>
      <p:regular r:id="rId28"/>
      <p:bold r:id="rId29"/>
      <p:italic r:id="rId30"/>
      <p:boldItalic r:id="rId31"/>
    </p:embeddedFont>
    <p:embeddedFont>
      <p:font typeface="Bree Serif"/>
      <p:regular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Lato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BreeSerif-regular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54bb9d93d0_0_5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g254bb9d93d0_0_5:notes"/>
          <p:cNvSpPr/>
          <p:nvPr>
            <p:ph idx="2" type="sldImg"/>
          </p:nvPr>
        </p:nvSpPr>
        <p:spPr>
          <a:xfrm>
            <a:off x="1714694" y="685795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54bb9d93d0_0_10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g254bb9d93d0_0_10:notes"/>
          <p:cNvSpPr/>
          <p:nvPr>
            <p:ph idx="2" type="sldImg"/>
          </p:nvPr>
        </p:nvSpPr>
        <p:spPr>
          <a:xfrm>
            <a:off x="1714694" y="685795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54bb9d93d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g254bb9d93d0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54bb9d93d0_0_25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254bb9d93d0_0_25:notes"/>
          <p:cNvSpPr/>
          <p:nvPr>
            <p:ph idx="2" type="sldImg"/>
          </p:nvPr>
        </p:nvSpPr>
        <p:spPr>
          <a:xfrm>
            <a:off x="1714694" y="685795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2937e4a73c_0_58:notes"/>
          <p:cNvSpPr/>
          <p:nvPr>
            <p:ph idx="2" type="sldImg"/>
          </p:nvPr>
        </p:nvSpPr>
        <p:spPr>
          <a:xfrm>
            <a:off x="1211195" y="685512"/>
            <a:ext cx="4435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2" name="Google Shape;102;g22937e4a73c_0_58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81475" lIns="81475" spcFirstLastPara="1" rIns="81475" wrap="square" tIns="814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Outline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2937e4a73c_0_0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22937e4a73c_0_0:notes"/>
          <p:cNvSpPr/>
          <p:nvPr>
            <p:ph idx="2" type="sldImg"/>
          </p:nvPr>
        </p:nvSpPr>
        <p:spPr>
          <a:xfrm>
            <a:off x="1714694" y="685795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27142a1cb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227142a1cb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54bb9d93d0_0_0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254bb9d93d0_0_0:notes"/>
          <p:cNvSpPr/>
          <p:nvPr>
            <p:ph idx="2" type="sldImg"/>
          </p:nvPr>
        </p:nvSpPr>
        <p:spPr>
          <a:xfrm>
            <a:off x="1714694" y="685795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>
  <p:cSld name="Blank Slid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een Volunteers"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04480" y="5942193"/>
            <a:ext cx="676899" cy="8294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>
  <p:cSld name="Title, Conten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type="title"/>
          </p:nvPr>
        </p:nvSpPr>
        <p:spPr>
          <a:xfrm>
            <a:off x="457172" y="273423"/>
            <a:ext cx="8228400" cy="114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  <a:defRPr b="0" i="0" sz="44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 b="0" i="0" sz="1800" u="none" cap="none" strike="noStrike"/>
            </a:lvl9pPr>
          </a:lstStyle>
          <a:p/>
        </p:txBody>
      </p:sp>
      <p:sp>
        <p:nvSpPr>
          <p:cNvPr id="87" name="Google Shape;87;p14"/>
          <p:cNvSpPr txBox="1"/>
          <p:nvPr>
            <p:ph idx="1" type="body"/>
          </p:nvPr>
        </p:nvSpPr>
        <p:spPr>
          <a:xfrm>
            <a:off x="493920" y="1535466"/>
            <a:ext cx="81561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4318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sz="3200"/>
            </a:lvl1pPr>
            <a:lvl2pPr indent="-4064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−"/>
              <a:defRPr sz="2800"/>
            </a:lvl2pPr>
            <a:lvl3pPr indent="-3810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/>
            </a:lvl3pPr>
            <a:lvl4pPr indent="-355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−"/>
              <a:defRPr sz="2000"/>
            </a:lvl4pPr>
            <a:lvl5pPr indent="-355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sz="2000"/>
            </a:lvl5pPr>
            <a:lvl6pPr indent="-3429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5" name="Google Shape;35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2" name="Google Shape;42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3" name="Google Shape;43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5" name="Google Shape;45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0" name="Google Shape;60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8" name="Google Shape;6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1" name="Google Shape;11;p1"/>
          <p:cNvGrpSpPr/>
          <p:nvPr/>
        </p:nvGrpSpPr>
        <p:grpSpPr>
          <a:xfrm>
            <a:off x="7995587" y="5874925"/>
            <a:ext cx="986100" cy="846546"/>
            <a:chOff x="8190344" y="5943600"/>
            <a:chExt cx="986100" cy="846546"/>
          </a:xfrm>
        </p:grpSpPr>
        <p:pic>
          <p:nvPicPr>
            <p:cNvPr descr="Teen Volunteers" id="12" name="Google Shape;12;p1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8316912" y="5943600"/>
              <a:ext cx="746235" cy="685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Google Shape;13;p1"/>
            <p:cNvSpPr txBox="1"/>
            <p:nvPr/>
          </p:nvSpPr>
          <p:spPr>
            <a:xfrm>
              <a:off x="8190344" y="6559446"/>
              <a:ext cx="986100" cy="2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B050"/>
                </a:buClr>
                <a:buSzPts val="900"/>
                <a:buFont typeface="Arial"/>
                <a:buNone/>
              </a:pPr>
              <a:r>
                <a:rPr b="1" i="0" lang="en-US" sz="900" u="none" cap="none" strike="noStrike">
                  <a:solidFill>
                    <a:srgbClr val="00B050"/>
                  </a:solidFill>
                  <a:latin typeface="Arial"/>
                  <a:ea typeface="Arial"/>
                  <a:cs typeface="Arial"/>
                  <a:sym typeface="Arial"/>
                </a:rPr>
                <a:t>PEACE-WORK</a:t>
              </a:r>
              <a:endParaRPr/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flickr.com/photos/44124390461@N01" TargetMode="External"/><Relationship Id="rId4" Type="http://schemas.openxmlformats.org/officeDocument/2006/relationships/hyperlink" Target="https://creativecommons.org/licenses/by-sa/2.0/?ref=ccsearch&amp;atype=rich" TargetMode="External"/><Relationship Id="rId5" Type="http://schemas.openxmlformats.org/officeDocument/2006/relationships/image" Target="../media/image17.jpg"/><Relationship Id="rId6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reuters.com/article/us-amazon-com-jobs-automation-insight/amazon-scraps-secret-ai-recruiting-tool-that-showed-bias-against-women-idUSKCN1MK08G" TargetMode="External"/><Relationship Id="rId4" Type="http://schemas.openxmlformats.org/officeDocument/2006/relationships/hyperlink" Target="https://www.propublica.org/article/how-we-analyzed-the-compas-recidivism-algorithm" TargetMode="External"/><Relationship Id="rId9" Type="http://schemas.openxmlformats.org/officeDocument/2006/relationships/hyperlink" Target="https://www.census.gov/programs-surveys/ces/data/restricted-use-data/demographic-data.html" TargetMode="External"/><Relationship Id="rId5" Type="http://schemas.openxmlformats.org/officeDocument/2006/relationships/hyperlink" Target="https://www.propublica.org/datastore/dataset/compas-recidivism-risk-score-data-and-analysis" TargetMode="External"/><Relationship Id="rId6" Type="http://schemas.openxmlformats.org/officeDocument/2006/relationships/hyperlink" Target="https://sitn.hms.harvard.edu/flash/2020/racial-discrimination-in-face-recognition-technology/" TargetMode="External"/><Relationship Id="rId7" Type="http://schemas.openxmlformats.org/officeDocument/2006/relationships/hyperlink" Target="https://github.com/nytimes/covid-19-data" TargetMode="External"/><Relationship Id="rId8" Type="http://schemas.openxmlformats.org/officeDocument/2006/relationships/hyperlink" Target="https://www.databricks.com/blog/2022/09/16/mitigating-bias-machine-learning-shap-and-fairlearn.html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hyperlink" Target="mailto:davidjcorliss@peace-work.or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hyperlink" Target="https://www.flickr.com/photos/124247024@N07" TargetMode="External"/><Relationship Id="rId5" Type="http://schemas.openxmlformats.org/officeDocument/2006/relationships/hyperlink" Target="https://creativecommons.org/licenses/by-sa/2.0/?ref=ccsearch&amp;atype=rich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/>
          <p:nvPr/>
        </p:nvSpPr>
        <p:spPr>
          <a:xfrm>
            <a:off x="152400" y="759804"/>
            <a:ext cx="8535720" cy="129759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Designing Against Bias in Machine Learning and AI</a:t>
            </a:r>
            <a:endParaRPr/>
          </a:p>
        </p:txBody>
      </p:sp>
      <p:sp>
        <p:nvSpPr>
          <p:cNvPr id="93" name="Google Shape;93;p15"/>
          <p:cNvSpPr/>
          <p:nvPr/>
        </p:nvSpPr>
        <p:spPr>
          <a:xfrm>
            <a:off x="153720" y="2209800"/>
            <a:ext cx="868548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David J Corliss, PhD is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managing dIrector at Grafham Analytics, a data science consulting company.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His work in best practices for ethical machine learning and AI includes chairing the 2022 Conference of Statistical Practice from the American Statistical Association (ASA), writing a column on Data for Good in the ASA’s monthly member magazine, and serv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the steering committee of the Statistics section of the American Association for the Advancement of Science. Dr. Corliss is the founder of Peace-Work, a volunteer cooperative of statisticians, data scientists and other researchers applying analytics in issue-driven advocacy.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/>
        </p:nvSpPr>
        <p:spPr>
          <a:xfrm>
            <a:off x="182217" y="199138"/>
            <a:ext cx="8763000" cy="122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Root  Causes of Bias: The History Problem</a:t>
            </a:r>
            <a:endParaRPr i="1" sz="360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4" name="Google Shape;174;p24"/>
          <p:cNvSpPr txBox="1"/>
          <p:nvPr/>
        </p:nvSpPr>
        <p:spPr>
          <a:xfrm>
            <a:off x="3505200" y="5366491"/>
            <a:ext cx="5542722" cy="7295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=&gt; Bias In = Bias Out</a:t>
            </a:r>
            <a:endParaRPr/>
          </a:p>
        </p:txBody>
      </p:sp>
      <p:grpSp>
        <p:nvGrpSpPr>
          <p:cNvPr id="175" name="Google Shape;175;p24"/>
          <p:cNvGrpSpPr/>
          <p:nvPr/>
        </p:nvGrpSpPr>
        <p:grpSpPr>
          <a:xfrm>
            <a:off x="685800" y="1219200"/>
            <a:ext cx="7904922" cy="2362200"/>
            <a:chOff x="685800" y="1219200"/>
            <a:chExt cx="7904922" cy="2362200"/>
          </a:xfrm>
        </p:grpSpPr>
        <p:sp>
          <p:nvSpPr>
            <p:cNvPr id="176" name="Google Shape;176;p24"/>
            <p:cNvSpPr txBox="1"/>
            <p:nvPr/>
          </p:nvSpPr>
          <p:spPr>
            <a:xfrm>
              <a:off x="838200" y="3335179"/>
              <a:ext cx="25908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strike="noStrik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Image Credit: </a:t>
              </a:r>
              <a:r>
                <a:rPr b="0" i="0" lang="en-US" sz="1000" u="sng" strike="noStrik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  <a:hlinkClick r:id="rId3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David Davies</a:t>
              </a:r>
              <a:r>
                <a:rPr b="0" i="0" lang="en-US" sz="10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 -</a:t>
              </a:r>
              <a:r>
                <a:rPr b="0" i="0" lang="en-US" sz="1000" u="sng" strike="noStrik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CC BY-SA 2.0</a:t>
              </a: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4"/>
            <p:cNvSpPr txBox="1"/>
            <p:nvPr/>
          </p:nvSpPr>
          <p:spPr>
            <a:xfrm>
              <a:off x="685800" y="1219200"/>
              <a:ext cx="7904922" cy="7295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70C0"/>
                  </a:solidFill>
                  <a:latin typeface="Georgia"/>
                  <a:ea typeface="Georgia"/>
                  <a:cs typeface="Georgia"/>
                  <a:sym typeface="Georgia"/>
                </a:rPr>
                <a:t>ML replaces human decision making</a:t>
              </a:r>
              <a:endParaRPr/>
            </a:p>
          </p:txBody>
        </p:sp>
        <p:pic>
          <p:nvPicPr>
            <p:cNvPr descr="Interviews" id="178" name="Google Shape;178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261533" y="2018098"/>
              <a:ext cx="1786467" cy="1339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p24"/>
            <p:cNvSpPr/>
            <p:nvPr/>
          </p:nvSpPr>
          <p:spPr>
            <a:xfrm>
              <a:off x="3200400" y="2144070"/>
              <a:ext cx="1066800" cy="995748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chemeClr val="accen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4"/>
            <p:cNvSpPr txBox="1"/>
            <p:nvPr/>
          </p:nvSpPr>
          <p:spPr>
            <a:xfrm>
              <a:off x="4386471" y="1942083"/>
              <a:ext cx="4071729" cy="147732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library(tensorflow)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library(keras)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model &lt;- keras_model_sequential() %&gt;%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layer_conv_2d(filters = 32, </a:t>
              </a:r>
              <a:endParaRPr/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 kernel_size = c(3,3), activation = "relu", </a:t>
              </a:r>
              <a:endParaRPr/>
            </a:p>
          </p:txBody>
        </p:sp>
      </p:grpSp>
      <p:grpSp>
        <p:nvGrpSpPr>
          <p:cNvPr id="181" name="Google Shape;181;p24"/>
          <p:cNvGrpSpPr/>
          <p:nvPr/>
        </p:nvGrpSpPr>
        <p:grpSpPr>
          <a:xfrm>
            <a:off x="533400" y="3581400"/>
            <a:ext cx="7653602" cy="1633802"/>
            <a:chOff x="533400" y="3581400"/>
            <a:chExt cx="7653602" cy="1633802"/>
          </a:xfrm>
        </p:grpSpPr>
        <p:sp>
          <p:nvSpPr>
            <p:cNvPr id="182" name="Google Shape;182;p24"/>
            <p:cNvSpPr txBox="1"/>
            <p:nvPr/>
          </p:nvSpPr>
          <p:spPr>
            <a:xfrm>
              <a:off x="533400" y="3718183"/>
              <a:ext cx="5867400" cy="12333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70C0"/>
                  </a:solidFill>
                  <a:latin typeface="Georgia"/>
                  <a:ea typeface="Georgia"/>
                  <a:cs typeface="Georgia"/>
                  <a:sym typeface="Georgia"/>
                </a:rPr>
                <a:t>The algorithm is trained using earlier, biased human decisions</a:t>
              </a:r>
              <a:endParaRPr/>
            </a:p>
          </p:txBody>
        </p:sp>
        <p:pic>
          <p:nvPicPr>
            <p:cNvPr id="183" name="Google Shape;183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 rot="5400000">
              <a:off x="6553200" y="3581400"/>
              <a:ext cx="1633802" cy="16338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5"/>
          <p:cNvSpPr txBox="1"/>
          <p:nvPr/>
        </p:nvSpPr>
        <p:spPr>
          <a:xfrm>
            <a:off x="182217" y="199138"/>
            <a:ext cx="8763000" cy="122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Root  Causes of Bias: Spaghetti Problem</a:t>
            </a:r>
            <a:endParaRPr i="1" sz="360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9" name="Google Shape;189;p25"/>
          <p:cNvSpPr txBox="1"/>
          <p:nvPr/>
        </p:nvSpPr>
        <p:spPr>
          <a:xfrm>
            <a:off x="1524000" y="5137891"/>
            <a:ext cx="7543800" cy="72950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=&gt; Biased Predictors = Biased Outcome</a:t>
            </a:r>
            <a:endParaRPr/>
          </a:p>
        </p:txBody>
      </p:sp>
      <p:grpSp>
        <p:nvGrpSpPr>
          <p:cNvPr id="190" name="Google Shape;190;p25"/>
          <p:cNvGrpSpPr/>
          <p:nvPr/>
        </p:nvGrpSpPr>
        <p:grpSpPr>
          <a:xfrm>
            <a:off x="457200" y="1421871"/>
            <a:ext cx="8458200" cy="1677547"/>
            <a:chOff x="457200" y="1421871"/>
            <a:chExt cx="8458200" cy="1677547"/>
          </a:xfrm>
        </p:grpSpPr>
        <p:sp>
          <p:nvSpPr>
            <p:cNvPr id="191" name="Google Shape;191;p25"/>
            <p:cNvSpPr txBox="1"/>
            <p:nvPr/>
          </p:nvSpPr>
          <p:spPr>
            <a:xfrm>
              <a:off x="3276600" y="1474781"/>
              <a:ext cx="5638800" cy="12333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70C0"/>
                  </a:solidFill>
                  <a:latin typeface="Georgia"/>
                  <a:ea typeface="Georgia"/>
                  <a:cs typeface="Georgia"/>
                  <a:sym typeface="Georgia"/>
                </a:rPr>
                <a:t>Hundreds or even thousands of potential predictors</a:t>
              </a:r>
              <a:endParaRPr/>
            </a:p>
          </p:txBody>
        </p:sp>
        <p:pic>
          <p:nvPicPr>
            <p:cNvPr id="192" name="Google Shape;192;p2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57200" y="1421871"/>
              <a:ext cx="2637721" cy="139752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193;p25"/>
            <p:cNvSpPr txBox="1"/>
            <p:nvPr/>
          </p:nvSpPr>
          <p:spPr>
            <a:xfrm>
              <a:off x="533400" y="2760864"/>
              <a:ext cx="2504662" cy="3385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 DICTIONARY</a:t>
              </a:r>
              <a:endParaRPr/>
            </a:p>
          </p:txBody>
        </p:sp>
      </p:grpSp>
      <p:grpSp>
        <p:nvGrpSpPr>
          <p:cNvPr id="194" name="Google Shape;194;p25"/>
          <p:cNvGrpSpPr/>
          <p:nvPr/>
        </p:nvGrpSpPr>
        <p:grpSpPr>
          <a:xfrm>
            <a:off x="533400" y="3227584"/>
            <a:ext cx="8001000" cy="1819237"/>
            <a:chOff x="533400" y="3227584"/>
            <a:chExt cx="8001000" cy="1819237"/>
          </a:xfrm>
        </p:grpSpPr>
        <p:sp>
          <p:nvSpPr>
            <p:cNvPr id="195" name="Google Shape;195;p25"/>
            <p:cNvSpPr txBox="1"/>
            <p:nvPr/>
          </p:nvSpPr>
          <p:spPr>
            <a:xfrm>
              <a:off x="533400" y="3505200"/>
              <a:ext cx="5638800" cy="12333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70C0"/>
                  </a:solidFill>
                  <a:latin typeface="Georgia"/>
                  <a:ea typeface="Georgia"/>
                  <a:cs typeface="Georgia"/>
                  <a:sym typeface="Georgia"/>
                </a:rPr>
                <a:t>Algorithm trained uncritically using “anything that sticks”</a:t>
              </a:r>
              <a:endParaRPr/>
            </a:p>
          </p:txBody>
        </p:sp>
        <p:pic>
          <p:nvPicPr>
            <p:cNvPr descr="Not spaghetti, because we are six weeks into our stay-at-home order and making do with what we have. Fileja Calabresi is an acceptable substitute when everyone feels ready to throw things." id="196" name="Google Shape;196;p2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400800" y="3227584"/>
              <a:ext cx="2133600" cy="1600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7" name="Google Shape;197;p25"/>
            <p:cNvSpPr txBox="1"/>
            <p:nvPr/>
          </p:nvSpPr>
          <p:spPr>
            <a:xfrm>
              <a:off x="6516756" y="4800600"/>
              <a:ext cx="19050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Image Credit</a:t>
              </a:r>
              <a:r>
                <a:rPr lang="en-US" sz="10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: snackdinner.com</a:t>
              </a: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6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6"/>
          <p:cNvSpPr/>
          <p:nvPr/>
        </p:nvSpPr>
        <p:spPr>
          <a:xfrm>
            <a:off x="103596" y="2046648"/>
            <a:ext cx="8902200" cy="10137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STATISTICAL MEASURES OF </a:t>
            </a:r>
            <a:r>
              <a:rPr lang="en-US" sz="2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BIAS</a:t>
            </a:r>
            <a:endParaRPr sz="28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7"/>
          <p:cNvSpPr txBox="1"/>
          <p:nvPr/>
        </p:nvSpPr>
        <p:spPr>
          <a:xfrm>
            <a:off x="304800" y="199138"/>
            <a:ext cx="8458200" cy="122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Measuring Bias: Disparate Impact</a:t>
            </a:r>
            <a:endParaRPr/>
          </a:p>
        </p:txBody>
      </p:sp>
      <p:pic>
        <p:nvPicPr>
          <p:cNvPr id="209" name="Google Shape;20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1025" y="2057400"/>
            <a:ext cx="7067925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7"/>
          <p:cNvSpPr txBox="1"/>
          <p:nvPr/>
        </p:nvSpPr>
        <p:spPr>
          <a:xfrm>
            <a:off x="304800" y="1295400"/>
            <a:ext cx="8686800" cy="457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Example: COVID-19 Initial Mortality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8"/>
          <p:cNvSpPr txBox="1"/>
          <p:nvPr/>
        </p:nvSpPr>
        <p:spPr>
          <a:xfrm>
            <a:off x="304800" y="199138"/>
            <a:ext cx="8458200" cy="122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Measuring Bias: Disparate Impact</a:t>
            </a:r>
            <a:endParaRPr/>
          </a:p>
        </p:txBody>
      </p:sp>
      <p:pic>
        <p:nvPicPr>
          <p:cNvPr id="216" name="Google Shape;21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425575"/>
            <a:ext cx="8743950" cy="444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/>
          <p:nvPr/>
        </p:nvSpPr>
        <p:spPr>
          <a:xfrm>
            <a:off x="304800" y="199138"/>
            <a:ext cx="8458200" cy="122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Measuring Bias: Fairlearn Algorithm</a:t>
            </a:r>
            <a:endParaRPr/>
          </a:p>
        </p:txBody>
      </p:sp>
      <p:pic>
        <p:nvPicPr>
          <p:cNvPr id="222" name="Google Shape;22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15839"/>
            <a:ext cx="9144000" cy="3155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062389"/>
            <a:ext cx="9144001" cy="3155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69248" y="4217650"/>
            <a:ext cx="6044650" cy="238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0"/>
          <p:cNvSpPr/>
          <p:nvPr/>
        </p:nvSpPr>
        <p:spPr>
          <a:xfrm>
            <a:off x="103596" y="2046648"/>
            <a:ext cx="8902200" cy="10137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DESIGNING AGAINST</a:t>
            </a:r>
            <a:r>
              <a:rPr lang="en-US" sz="2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 BIAS IN ML AND AI</a:t>
            </a:r>
            <a:endParaRPr sz="28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 txBox="1"/>
          <p:nvPr/>
        </p:nvSpPr>
        <p:spPr>
          <a:xfrm>
            <a:off x="304800" y="199138"/>
            <a:ext cx="8458200" cy="12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Design</a:t>
            </a:r>
            <a:r>
              <a:rPr lang="en-US" sz="36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ing Against Bias: Fairlearn</a:t>
            </a:r>
            <a:endParaRPr/>
          </a:p>
        </p:txBody>
      </p:sp>
      <p:pic>
        <p:nvPicPr>
          <p:cNvPr id="236" name="Google Shape;23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103925"/>
            <a:ext cx="8630200" cy="556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2"/>
          <p:cNvSpPr txBox="1"/>
          <p:nvPr/>
        </p:nvSpPr>
        <p:spPr>
          <a:xfrm>
            <a:off x="304800" y="199138"/>
            <a:ext cx="8458200" cy="122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Designing Against Bias: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Bias-Minimized Comparison Algorithm</a:t>
            </a:r>
            <a:endParaRPr/>
          </a:p>
        </p:txBody>
      </p:sp>
      <p:sp>
        <p:nvSpPr>
          <p:cNvPr id="242" name="Google Shape;242;p32"/>
          <p:cNvSpPr txBox="1"/>
          <p:nvPr/>
        </p:nvSpPr>
        <p:spPr>
          <a:xfrm>
            <a:off x="304358" y="1447800"/>
            <a:ext cx="8458200" cy="432131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AutoNum type="arabicPeriod"/>
            </a:pPr>
            <a:r>
              <a:rPr lang="en-US" sz="32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Develop a new predictive algorithm  </a:t>
            </a:r>
            <a:endParaRPr/>
          </a:p>
          <a:p>
            <a:pPr indent="-514350" lvl="0" marL="514350" marR="0" rtl="0" algn="l">
              <a:spcBef>
                <a:spcPts val="180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AutoNum type="arabicPeriod"/>
            </a:pPr>
            <a:r>
              <a:rPr lang="en-US" sz="32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Create a second model - the BMCA - by removing predictors that might confer bias</a:t>
            </a:r>
            <a:endParaRPr/>
          </a:p>
          <a:p>
            <a:pPr indent="-514350" lvl="0" marL="514350" marR="0" rtl="0" algn="l">
              <a:spcBef>
                <a:spcPts val="180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AutoNum type="arabicPeriod"/>
            </a:pPr>
            <a:r>
              <a:rPr lang="en-US" sz="32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Test the new model against the BMCA to estimate the amount of bias in any variables causing concern   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3"/>
          <p:cNvSpPr/>
          <p:nvPr/>
        </p:nvSpPr>
        <p:spPr>
          <a:xfrm>
            <a:off x="103596" y="2046648"/>
            <a:ext cx="8902200" cy="10137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CONCLUSIONS</a:t>
            </a:r>
            <a:endParaRPr sz="28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/>
        </p:nvSpPr>
        <p:spPr>
          <a:xfrm>
            <a:off x="76200" y="1570750"/>
            <a:ext cx="8971800" cy="12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Designing Against Bias: Identifying and Mitigating Bias in Machine Learning and AI</a:t>
            </a:r>
            <a:endParaRPr b="0" i="1" sz="3500" u="none" cap="none" strike="noStrike">
              <a:solidFill>
                <a:srgbClr val="0070C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756450" y="3946850"/>
            <a:ext cx="7631100" cy="215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b="0" i="0" lang="en-US" sz="2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David J Corliss, </a:t>
            </a:r>
            <a:r>
              <a:rPr lang="en-US" sz="2000">
                <a:solidFill>
                  <a:srgbClr val="7F7F7F"/>
                </a:solidFill>
              </a:rPr>
              <a:t>Peace-Work</a:t>
            </a:r>
            <a:endParaRPr b="0" i="0" sz="20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t/>
            </a:r>
            <a:endParaRPr sz="2000">
              <a:solidFill>
                <a:srgbClr val="7F7F7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t/>
            </a:r>
            <a:endParaRPr sz="2000">
              <a:solidFill>
                <a:srgbClr val="7F7F7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en-US" sz="2000">
                <a:solidFill>
                  <a:srgbClr val="7F7F7F"/>
                </a:solidFill>
              </a:rPr>
              <a:t>Modern Modeling Methods</a:t>
            </a:r>
            <a:endParaRPr sz="2000">
              <a:solidFill>
                <a:srgbClr val="7F7F7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en-US" sz="2000">
                <a:solidFill>
                  <a:srgbClr val="7F7F7F"/>
                </a:solidFill>
              </a:rPr>
              <a:t>University of Connecticut</a:t>
            </a:r>
            <a:endParaRPr sz="2000">
              <a:solidFill>
                <a:srgbClr val="7F7F7F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en-US" sz="2000">
                <a:solidFill>
                  <a:srgbClr val="7F7F7F"/>
                </a:solidFill>
              </a:rPr>
              <a:t>June 27-28, 2023</a:t>
            </a:r>
            <a:endParaRPr sz="200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4"/>
          <p:cNvSpPr txBox="1"/>
          <p:nvPr/>
        </p:nvSpPr>
        <p:spPr>
          <a:xfrm>
            <a:off x="304358" y="1219199"/>
            <a:ext cx="8687242" cy="54396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AutoNum type="arabicPeriod"/>
            </a:pPr>
            <a:r>
              <a:rPr lang="en-US" sz="32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Parsimonious Models</a:t>
            </a:r>
            <a:endParaRPr/>
          </a:p>
          <a:p>
            <a:pPr indent="-514350" lvl="0" marL="514350" marR="0" rtl="0" algn="l">
              <a:spcBef>
                <a:spcPts val="180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AutoNum type="arabicPeriod"/>
            </a:pPr>
            <a:r>
              <a:rPr lang="en-US" sz="32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Screen all predictors for bias </a:t>
            </a:r>
            <a:endParaRPr/>
          </a:p>
          <a:p>
            <a:pPr indent="-514350" lvl="0" marL="514350" marR="0" rtl="0" algn="l">
              <a:spcBef>
                <a:spcPts val="180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AutoNum type="arabicPeriod"/>
            </a:pPr>
            <a:r>
              <a:rPr lang="en-US" sz="32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Transparent Methods, not Black Box </a:t>
            </a:r>
            <a:endParaRPr/>
          </a:p>
          <a:p>
            <a:pPr indent="-514350" lvl="0" marL="514350" marR="0" rtl="0" algn="l">
              <a:spcBef>
                <a:spcPts val="180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AutoNum type="arabicPeriod"/>
            </a:pPr>
            <a:r>
              <a:rPr lang="en-US" sz="32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Develop the model using new outcomes screened for bias - not past human decisions </a:t>
            </a:r>
            <a:endParaRPr/>
          </a:p>
          <a:p>
            <a:pPr indent="-514350" lvl="0" marL="514350" marR="0" rtl="0" algn="l">
              <a:spcBef>
                <a:spcPts val="180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AutoNum type="arabicPeriod"/>
            </a:pPr>
            <a:r>
              <a:rPr lang="en-US" sz="32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Test for bias w/ FairLearn, BCMA, etc.</a:t>
            </a:r>
            <a:endParaRPr/>
          </a:p>
          <a:p>
            <a:pPr indent="-514350" lvl="0" marL="514350" marR="0" rtl="0" algn="l">
              <a:spcBef>
                <a:spcPts val="180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AutoNum type="arabicPeriod"/>
            </a:pPr>
            <a:r>
              <a:rPr lang="en-US" sz="32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Present using Odds Ratios or Relative Risk</a:t>
            </a:r>
            <a:endParaRPr/>
          </a:p>
          <a:p>
            <a:pPr indent="-514350" lvl="0" marL="514350" marR="0" rtl="0" algn="l">
              <a:spcBef>
                <a:spcPts val="180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Calibri"/>
              <a:buAutoNum type="arabicPeriod"/>
            </a:pPr>
            <a:r>
              <a:rPr lang="en-US" sz="32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Open Source the data and algorithm</a:t>
            </a:r>
            <a:endParaRPr/>
          </a:p>
        </p:txBody>
      </p:sp>
      <p:sp>
        <p:nvSpPr>
          <p:cNvPr id="254" name="Google Shape;254;p34"/>
          <p:cNvSpPr txBox="1"/>
          <p:nvPr/>
        </p:nvSpPr>
        <p:spPr>
          <a:xfrm>
            <a:off x="106017" y="199138"/>
            <a:ext cx="8885583" cy="122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Best Practices for Design to Minimize Bias </a:t>
            </a:r>
            <a:endParaRPr i="1" sz="350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5"/>
          <p:cNvSpPr txBox="1"/>
          <p:nvPr/>
        </p:nvSpPr>
        <p:spPr>
          <a:xfrm>
            <a:off x="106017" y="199138"/>
            <a:ext cx="8885583" cy="5628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References</a:t>
            </a:r>
            <a:endParaRPr i="1" sz="3500">
              <a:solidFill>
                <a:srgbClr val="0070C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0" name="Google Shape;260;p35"/>
          <p:cNvSpPr txBox="1"/>
          <p:nvPr/>
        </p:nvSpPr>
        <p:spPr>
          <a:xfrm>
            <a:off x="381000" y="685800"/>
            <a:ext cx="8605887" cy="56960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Corliss, D. (2021), </a:t>
            </a:r>
            <a:r>
              <a:rPr i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Disproportional Impact of COVID-19 on Marginalized Communities</a:t>
            </a: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Proc. SAS Global Forum 2021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Dastin, J., (2018), Amazon scraps secret AI recruiting tool that showed bias against women, Reuters, October 2018 </a:t>
            </a:r>
            <a:r>
              <a:rPr lang="en-US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https://www.reuters.com/article/us-amazon-com-jobs-automation-insight/amazon-scraps-secret-ai-recruiting-tool-that-showed-bias-against-women-idUSKCN1MK08G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Hielbrun, L., Comment on testing using relative risk (personal communication), February 2023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Larson J., Mattu S., Kirchner L., Angwin J. (2016), </a:t>
            </a:r>
            <a:r>
              <a:rPr i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We Analyzed the COMPAS Recidivism Algorithm</a:t>
            </a: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ProPublica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https://www.propublica.org/article/how-we-analyzed-the-compas-recidivism-algorithm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Larson J., Mattu S., Kirchner L., Angwin J. (2016), </a:t>
            </a:r>
            <a:r>
              <a:rPr i="1" lang="en-US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COMPAS Recidivism Risk Score Data and Analysis</a:t>
            </a: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ProPublica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https://www.propublica.org/datastore/dataset/compas-recidivism-risk-score-data-and-analysis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Najibi, A. (2020), </a:t>
            </a:r>
            <a:r>
              <a:rPr i="1"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Racial Discrimination in Face Recognition Technology</a:t>
            </a: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Gender Shades Project, Harvard </a:t>
            </a:r>
            <a:r>
              <a:rPr lang="en-US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https://sitn.hms.harvard.edu/flash/2020/racial-discrimination-in-face-recognition-technology/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New York Times, Corona Virus County Data, New York Times, 2021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New York Times COVID-19 Data, accessed 10/8/2021:  </a:t>
            </a:r>
            <a:r>
              <a:rPr lang="en-US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https://github.com/nytimes/covid-19-data</a:t>
            </a:r>
            <a:endParaRPr sz="1200" strike="sng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Owen, S. (2022), Mitigating Bias in Machine Learning With SHAP and Fairlearn, Databricks </a:t>
            </a:r>
            <a:r>
              <a:rPr lang="en-US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https://www.databricks.com/blog/2022/09/16/mitigating-bias-machine-learning-shap-and-fairlearn.html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 Census Bureau Demographic Data 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u="sng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https://www.census.gov/programs-surveys/ces/data/restricted-use-data/demographic-data.html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6"/>
          <p:cNvSpPr txBox="1"/>
          <p:nvPr/>
        </p:nvSpPr>
        <p:spPr>
          <a:xfrm>
            <a:off x="381000" y="244553"/>
            <a:ext cx="8229600" cy="1112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Questions?</a:t>
            </a:r>
            <a:endParaRPr/>
          </a:p>
        </p:txBody>
      </p:sp>
      <p:sp>
        <p:nvSpPr>
          <p:cNvPr id="266" name="Google Shape;266;p36"/>
          <p:cNvSpPr/>
          <p:nvPr/>
        </p:nvSpPr>
        <p:spPr>
          <a:xfrm>
            <a:off x="914400" y="3547408"/>
            <a:ext cx="6781800" cy="16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David J Corliss, PhD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Peace-Work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E-mail</a:t>
            </a:r>
            <a:r>
              <a:rPr lang="en-US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davidjcorliss@peace-work.org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/>
          <p:nvPr>
            <p:ph idx="4294967295" type="sldNum"/>
          </p:nvPr>
        </p:nvSpPr>
        <p:spPr>
          <a:xfrm>
            <a:off x="6553440" y="6219173"/>
            <a:ext cx="2133900" cy="36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1200"/>
              <a:buFont typeface="Arial"/>
              <a:buNone/>
            </a:pPr>
            <a:fld id="{00000000-1234-1234-1234-123412341234}" type="slidenum">
              <a:rPr lang="en-US">
                <a:solidFill>
                  <a:srgbClr val="0070C0"/>
                </a:solidFill>
              </a:rPr>
              <a:t>‹#›</a:t>
            </a:fld>
            <a:endParaRPr>
              <a:solidFill>
                <a:srgbClr val="0070C0"/>
              </a:solidFill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1461600" y="542793"/>
            <a:ext cx="4907400" cy="50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200"/>
              <a:buFont typeface="Georgia"/>
              <a:buNone/>
            </a:pPr>
            <a:r>
              <a:rPr b="0" i="0" lang="en-US" sz="4200" u="sng" cap="none" strike="noStrike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OUTLINE</a:t>
            </a:r>
            <a:endParaRPr b="0" i="0" sz="4200" u="sng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/>
          <p:nvPr/>
        </p:nvSpPr>
        <p:spPr>
          <a:xfrm>
            <a:off x="839520" y="1585865"/>
            <a:ext cx="6675600" cy="92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Georgia"/>
              <a:buNone/>
            </a:pPr>
            <a:r>
              <a:rPr b="1" lang="en-US" sz="32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Overview</a:t>
            </a:r>
            <a:r>
              <a:rPr b="1" lang="en-US" sz="32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of Bias in ML and AI</a:t>
            </a:r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1688064" y="2549905"/>
            <a:ext cx="61326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Georgia"/>
              <a:buNone/>
            </a:pPr>
            <a:r>
              <a:rPr b="1" lang="en-US" sz="32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Root Causes of Bias</a:t>
            </a:r>
            <a:endParaRPr b="1" i="0" sz="32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7"/>
          <p:cNvSpPr/>
          <p:nvPr/>
        </p:nvSpPr>
        <p:spPr>
          <a:xfrm>
            <a:off x="2587859" y="3379316"/>
            <a:ext cx="53469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Georgia"/>
              <a:buNone/>
            </a:pPr>
            <a:r>
              <a:rPr b="1" lang="en-US" sz="32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Measuring Bias</a:t>
            </a:r>
            <a:endParaRPr b="1" i="0" sz="32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7"/>
          <p:cNvSpPr/>
          <p:nvPr/>
        </p:nvSpPr>
        <p:spPr>
          <a:xfrm>
            <a:off x="3506168" y="4208727"/>
            <a:ext cx="51813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Georgia"/>
              <a:buNone/>
            </a:pPr>
            <a:r>
              <a:rPr b="1" lang="en-US" sz="32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Designing Against Bias</a:t>
            </a:r>
            <a:endParaRPr b="1" i="0" sz="32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7"/>
          <p:cNvSpPr/>
          <p:nvPr/>
        </p:nvSpPr>
        <p:spPr>
          <a:xfrm>
            <a:off x="4381892" y="5038138"/>
            <a:ext cx="3870600" cy="82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3200"/>
              <a:buFont typeface="Georgia"/>
              <a:buNone/>
            </a:pPr>
            <a:r>
              <a:rPr b="1" i="0" lang="en-US" sz="3200" u="none" cap="none" strike="noStrike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Conclusions</a:t>
            </a:r>
            <a:endParaRPr b="1" i="0" sz="3200" u="none" cap="none" strike="noStrik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8"/>
          <p:cNvSpPr/>
          <p:nvPr/>
        </p:nvSpPr>
        <p:spPr>
          <a:xfrm>
            <a:off x="103596" y="2046648"/>
            <a:ext cx="8902200" cy="10137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OVERVIEW OF BIAS IN ML AND AI</a:t>
            </a:r>
            <a:endParaRPr sz="28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/>
          <p:nvPr/>
        </p:nvSpPr>
        <p:spPr>
          <a:xfrm>
            <a:off x="304800" y="199138"/>
            <a:ext cx="8458200" cy="122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Bias in Machine Learning Algorithms</a:t>
            </a:r>
            <a:endParaRPr b="0" i="1" sz="3600" u="none" cap="none" strike="noStrike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2" name="Google Shape;122;p19"/>
          <p:cNvSpPr txBox="1"/>
          <p:nvPr/>
        </p:nvSpPr>
        <p:spPr>
          <a:xfrm>
            <a:off x="3200400" y="5105364"/>
            <a:ext cx="58476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=&gt; What went wrong??</a:t>
            </a:r>
            <a:endParaRPr/>
          </a:p>
        </p:txBody>
      </p:sp>
      <p:grpSp>
        <p:nvGrpSpPr>
          <p:cNvPr id="123" name="Google Shape;123;p19"/>
          <p:cNvGrpSpPr/>
          <p:nvPr/>
        </p:nvGrpSpPr>
        <p:grpSpPr>
          <a:xfrm>
            <a:off x="1066800" y="1197586"/>
            <a:ext cx="7772400" cy="2108863"/>
            <a:chOff x="1066800" y="1197586"/>
            <a:chExt cx="7772400" cy="2108863"/>
          </a:xfrm>
        </p:grpSpPr>
        <p:sp>
          <p:nvSpPr>
            <p:cNvPr id="124" name="Google Shape;124;p19"/>
            <p:cNvSpPr txBox="1"/>
            <p:nvPr/>
          </p:nvSpPr>
          <p:spPr>
            <a:xfrm>
              <a:off x="1066800" y="1219200"/>
              <a:ext cx="5410200" cy="1458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0070C0"/>
                  </a:solidFill>
                  <a:latin typeface="Georgia"/>
                  <a:ea typeface="Georgia"/>
                  <a:cs typeface="Georgia"/>
                  <a:sym typeface="Georgia"/>
                </a:rPr>
                <a:t>Taking human decisions out of the process was supposed to make things more fair… </a:t>
              </a:r>
              <a:endParaRPr/>
            </a:p>
          </p:txBody>
        </p:sp>
        <p:pic>
          <p:nvPicPr>
            <p:cNvPr id="125" name="Google Shape;125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5400000">
              <a:off x="6730337" y="1197586"/>
              <a:ext cx="2108863" cy="210886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6" name="Google Shape;126;p19"/>
          <p:cNvGrpSpPr/>
          <p:nvPr/>
        </p:nvGrpSpPr>
        <p:grpSpPr>
          <a:xfrm>
            <a:off x="1023621" y="2996501"/>
            <a:ext cx="6596379" cy="2108863"/>
            <a:chOff x="1023621" y="2996501"/>
            <a:chExt cx="6596379" cy="2108863"/>
          </a:xfrm>
        </p:grpSpPr>
        <p:sp>
          <p:nvSpPr>
            <p:cNvPr id="127" name="Google Shape;127;p19"/>
            <p:cNvSpPr txBox="1"/>
            <p:nvPr/>
          </p:nvSpPr>
          <p:spPr>
            <a:xfrm>
              <a:off x="3581400" y="3697427"/>
              <a:ext cx="4038600" cy="729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3200" u="none" cap="none" strike="noStrike">
                  <a:solidFill>
                    <a:srgbClr val="0070C0"/>
                  </a:solidFill>
                  <a:latin typeface="Georgia"/>
                  <a:ea typeface="Georgia"/>
                  <a:cs typeface="Georgia"/>
                  <a:sym typeface="Georgia"/>
                </a:rPr>
                <a:t>…but often it hasn’t</a:t>
              </a:r>
              <a:endParaRPr/>
            </a:p>
          </p:txBody>
        </p:sp>
        <p:pic>
          <p:nvPicPr>
            <p:cNvPr id="128" name="Google Shape;128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 rot="5400000">
              <a:off x="1023621" y="2996501"/>
              <a:ext cx="2108863" cy="210886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/>
        </p:nvSpPr>
        <p:spPr>
          <a:xfrm>
            <a:off x="304800" y="199138"/>
            <a:ext cx="8458200" cy="122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Racial Bias: Bail and Parole Algorithms</a:t>
            </a:r>
            <a:endParaRPr b="0" i="1" sz="3600" u="none" cap="none" strike="noStrike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4" name="Google Shape;134;p20"/>
          <p:cNvSpPr txBox="1"/>
          <p:nvPr/>
        </p:nvSpPr>
        <p:spPr>
          <a:xfrm>
            <a:off x="304800" y="1295400"/>
            <a:ext cx="8686800" cy="457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The “Solution”: ML says who gets bail or parole</a:t>
            </a:r>
            <a:endParaRPr/>
          </a:p>
        </p:txBody>
      </p:sp>
      <p:sp>
        <p:nvSpPr>
          <p:cNvPr id="135" name="Google Shape;135;p20"/>
          <p:cNvSpPr txBox="1"/>
          <p:nvPr/>
        </p:nvSpPr>
        <p:spPr>
          <a:xfrm>
            <a:off x="304358" y="4114764"/>
            <a:ext cx="6248842" cy="1143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The Problem: using the algorithm results in the exact same bias</a:t>
            </a:r>
            <a:endParaRPr/>
          </a:p>
        </p:txBody>
      </p:sp>
      <p:pic>
        <p:nvPicPr>
          <p:cNvPr descr="Lady Justice" id="136" name="Google Shape;13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95717" y="1905000"/>
            <a:ext cx="2319683" cy="371149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0"/>
          <p:cNvSpPr txBox="1"/>
          <p:nvPr/>
        </p:nvSpPr>
        <p:spPr>
          <a:xfrm>
            <a:off x="533399" y="2055674"/>
            <a:ext cx="5476461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COMPAS Algorithm: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RISK    = 	    AGE * Weight 1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+  AGE AT FIRST ARREST * Weight 2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+  HISTORY OF VIOLENCE * Weight 3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+  EDUCATION LEVEL * Weight 4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+  HISTORY OF NONCOMPLIANCE * Weight 5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 txBox="1"/>
          <p:nvPr/>
        </p:nvSpPr>
        <p:spPr>
          <a:xfrm>
            <a:off x="304800" y="199138"/>
            <a:ext cx="8458200" cy="122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Gender Bias: Amazon Resume Screening</a:t>
            </a:r>
            <a:endParaRPr i="1" sz="360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304800" y="1295400"/>
            <a:ext cx="8458200" cy="4572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The “Solution”: ML picks top resumes </a:t>
            </a:r>
            <a:endParaRPr/>
          </a:p>
        </p:txBody>
      </p:sp>
      <p:sp>
        <p:nvSpPr>
          <p:cNvPr id="144" name="Google Shape;144;p21"/>
          <p:cNvSpPr txBox="1"/>
          <p:nvPr/>
        </p:nvSpPr>
        <p:spPr>
          <a:xfrm>
            <a:off x="1371600" y="4571964"/>
            <a:ext cx="6706042" cy="11430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The Problem: the algorithm is biased against women applicants</a:t>
            </a:r>
            <a:endParaRPr/>
          </a:p>
        </p:txBody>
      </p:sp>
      <p:sp>
        <p:nvSpPr>
          <p:cNvPr id="145" name="Google Shape;145;p21"/>
          <p:cNvSpPr txBox="1"/>
          <p:nvPr/>
        </p:nvSpPr>
        <p:spPr>
          <a:xfrm>
            <a:off x="543339" y="2533471"/>
            <a:ext cx="5476461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Amazon Algorithm: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Resume Quality  =  ?  +  ?  +  ?  + ?  +  ?  …</a:t>
            </a:r>
            <a:endParaRPr/>
          </a:p>
        </p:txBody>
      </p:sp>
      <p:grpSp>
        <p:nvGrpSpPr>
          <p:cNvPr id="146" name="Google Shape;146;p21"/>
          <p:cNvGrpSpPr/>
          <p:nvPr/>
        </p:nvGrpSpPr>
        <p:grpSpPr>
          <a:xfrm>
            <a:off x="5943600" y="2056345"/>
            <a:ext cx="2971800" cy="2363255"/>
            <a:chOff x="6222340" y="4038600"/>
            <a:chExt cx="2693060" cy="2058455"/>
          </a:xfrm>
        </p:grpSpPr>
        <p:pic>
          <p:nvPicPr>
            <p:cNvPr descr="Resume - Glasses" id="147" name="Google Shape;147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222340" y="4038600"/>
              <a:ext cx="2693060" cy="17963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21"/>
            <p:cNvSpPr txBox="1"/>
            <p:nvPr/>
          </p:nvSpPr>
          <p:spPr>
            <a:xfrm>
              <a:off x="6248400" y="5850834"/>
              <a:ext cx="2600739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Image Credit: </a:t>
              </a:r>
              <a:r>
                <a:rPr b="0" i="0" lang="en-US" sz="1000" u="sng" strike="noStrik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  <a:hlinkClick r:id="rId4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flazingo_photos</a:t>
              </a:r>
              <a:r>
                <a:rPr b="0" i="0" lang="en-US" sz="10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 </a:t>
              </a:r>
              <a:r>
                <a:rPr lang="en-US" sz="10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-</a:t>
              </a:r>
              <a:r>
                <a:rPr b="0" i="0" lang="en-US" sz="10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 </a:t>
              </a:r>
              <a:r>
                <a:rPr b="0" i="0" lang="en-US" sz="1000" u="sng" strike="noStrike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  <a:hlinkClick r:id="rId5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CC BY-SA 2.0</a:t>
              </a: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/>
          <p:nvPr/>
        </p:nvSpPr>
        <p:spPr>
          <a:xfrm>
            <a:off x="-1" y="0"/>
            <a:ext cx="9144000" cy="6858000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2"/>
          <p:cNvSpPr/>
          <p:nvPr/>
        </p:nvSpPr>
        <p:spPr>
          <a:xfrm>
            <a:off x="103596" y="2046648"/>
            <a:ext cx="8902200" cy="10137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Bree Serif"/>
                <a:ea typeface="Bree Serif"/>
                <a:cs typeface="Bree Serif"/>
                <a:sym typeface="Bree Serif"/>
              </a:rPr>
              <a:t>ROOT CAUSES OF BIAS</a:t>
            </a:r>
            <a:endParaRPr sz="2800"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/>
          <p:nvPr/>
        </p:nvSpPr>
        <p:spPr>
          <a:xfrm>
            <a:off x="182217" y="199138"/>
            <a:ext cx="8763000" cy="12264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Root  Causes of Bias: Selection Bias</a:t>
            </a:r>
            <a:endParaRPr i="1" sz="3600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pSp>
        <p:nvGrpSpPr>
          <p:cNvPr id="160" name="Google Shape;160;p23"/>
          <p:cNvGrpSpPr/>
          <p:nvPr/>
        </p:nvGrpSpPr>
        <p:grpSpPr>
          <a:xfrm>
            <a:off x="340782" y="1265199"/>
            <a:ext cx="8538636" cy="2321700"/>
            <a:chOff x="340782" y="1265199"/>
            <a:chExt cx="8538636" cy="2321700"/>
          </a:xfrm>
        </p:grpSpPr>
        <p:sp>
          <p:nvSpPr>
            <p:cNvPr id="161" name="Google Shape;161;p23"/>
            <p:cNvSpPr txBox="1"/>
            <p:nvPr/>
          </p:nvSpPr>
          <p:spPr>
            <a:xfrm>
              <a:off x="6096000" y="1569999"/>
              <a:ext cx="2783418" cy="15422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70C0"/>
                  </a:solidFill>
                  <a:latin typeface="Georgia"/>
                  <a:ea typeface="Georgia"/>
                  <a:cs typeface="Georgia"/>
                  <a:sym typeface="Georgia"/>
                </a:rPr>
                <a:t>Algorithm trained using biased subset</a:t>
              </a:r>
              <a:endParaRPr/>
            </a:p>
          </p:txBody>
        </p:sp>
        <p:pic>
          <p:nvPicPr>
            <p:cNvPr id="162" name="Google Shape;162;p2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40782" y="1265199"/>
              <a:ext cx="5379563" cy="23162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p23"/>
            <p:cNvSpPr txBox="1"/>
            <p:nvPr/>
          </p:nvSpPr>
          <p:spPr>
            <a:xfrm>
              <a:off x="3810000" y="3186789"/>
              <a:ext cx="2572617" cy="4001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Data: Gender Shades Project</a:t>
              </a:r>
              <a:br>
                <a:rPr b="0" i="0" lang="en-US" sz="10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</a:br>
              <a:r>
                <a:rPr b="0" i="0" lang="en-US" sz="10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Image Credit: </a:t>
              </a:r>
              <a:r>
                <a:rPr b="0" i="0" lang="en-US" sz="1000">
                  <a:solidFill>
                    <a:srgbClr val="222222"/>
                  </a:solidFill>
                  <a:latin typeface="Lato"/>
                  <a:ea typeface="Lato"/>
                  <a:cs typeface="Lato"/>
                  <a:sym typeface="Lato"/>
                </a:rPr>
                <a:t>Alex Najibi</a:t>
              </a:r>
              <a:r>
                <a:rPr b="0" i="0" lang="en-US" sz="1000">
                  <a:solidFill>
                    <a:srgbClr val="22222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Harvard University</a:t>
              </a: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23"/>
          <p:cNvGrpSpPr/>
          <p:nvPr/>
        </p:nvGrpSpPr>
        <p:grpSpPr>
          <a:xfrm>
            <a:off x="38100" y="3696244"/>
            <a:ext cx="8962107" cy="2383216"/>
            <a:chOff x="38100" y="3696244"/>
            <a:chExt cx="8962107" cy="2383216"/>
          </a:xfrm>
        </p:grpSpPr>
        <p:sp>
          <p:nvSpPr>
            <p:cNvPr id="165" name="Google Shape;165;p23"/>
            <p:cNvSpPr txBox="1"/>
            <p:nvPr/>
          </p:nvSpPr>
          <p:spPr>
            <a:xfrm>
              <a:off x="38100" y="4293881"/>
              <a:ext cx="3314700" cy="9499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>
                  <a:solidFill>
                    <a:srgbClr val="0070C0"/>
                  </a:solidFill>
                  <a:latin typeface="Georgia"/>
                  <a:ea typeface="Georgia"/>
                  <a:cs typeface="Georgia"/>
                  <a:sym typeface="Georgia"/>
                </a:rPr>
                <a:t>Usage results in disparate impact </a:t>
              </a:r>
              <a:endParaRPr/>
            </a:p>
          </p:txBody>
        </p:sp>
        <p:pic>
          <p:nvPicPr>
            <p:cNvPr id="166" name="Google Shape;166;p2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276600" y="3696244"/>
              <a:ext cx="5723607" cy="221789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23"/>
            <p:cNvSpPr txBox="1"/>
            <p:nvPr/>
          </p:nvSpPr>
          <p:spPr>
            <a:xfrm>
              <a:off x="6009495" y="5833239"/>
              <a:ext cx="2869923" cy="2462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Image Credit: </a:t>
              </a:r>
              <a:r>
                <a:rPr b="0" i="0" lang="en-US" sz="1000">
                  <a:solidFill>
                    <a:srgbClr val="222222"/>
                  </a:solidFill>
                  <a:latin typeface="Lato"/>
                  <a:ea typeface="Lato"/>
                  <a:cs typeface="Lato"/>
                  <a:sym typeface="Lato"/>
                </a:rPr>
                <a:t>Alex Najibi</a:t>
              </a:r>
              <a:r>
                <a:rPr b="0" i="0" lang="en-US" sz="1000">
                  <a:solidFill>
                    <a:srgbClr val="222222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, Harvard University</a:t>
              </a:r>
              <a:endParaRPr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8" name="Google Shape;168;p23"/>
          <p:cNvSpPr txBox="1"/>
          <p:nvPr/>
        </p:nvSpPr>
        <p:spPr>
          <a:xfrm>
            <a:off x="38100" y="5956350"/>
            <a:ext cx="8999217" cy="7295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70C0"/>
                </a:solidFill>
                <a:latin typeface="Georgia"/>
                <a:ea typeface="Georgia"/>
                <a:cs typeface="Georgia"/>
                <a:sym typeface="Georgia"/>
              </a:rPr>
              <a:t> =&gt; Biased Training Population = Biased Results</a:t>
            </a:r>
            <a:endParaRPr sz="3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